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F86390-03E0-430B-AB0B-4554682CCED5}" type="datetimeFigureOut">
              <a:rPr lang="es-ES" smtClean="0"/>
              <a:t>22/03/2012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2729D5-F910-4419-8AFA-DD108D759B99}" type="slidenum">
              <a:rPr lang="es-ES" smtClean="0"/>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A62729D5-F910-4419-8AFA-DD108D759B99}" type="slidenum">
              <a:rPr lang="es-ES" smtClean="0"/>
              <a:t>2</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1"/>
      </p:bgRef>
    </p:bg>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smtClean="0"/>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692685F-A045-486A-80F4-787799FE497F}" type="datetimeFigureOut">
              <a:rPr lang="es-ES" smtClean="0"/>
              <a:t>22/03/2012</a:t>
            </a:fld>
            <a:endParaRPr lang="es-ES"/>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s-ES"/>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9F3E949C-370F-4297-9F28-B0C9C8432B13}" type="slidenum">
              <a:rPr lang="es-ES" smtClean="0"/>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5692685F-A045-486A-80F4-787799FE497F}" type="datetimeFigureOut">
              <a:rPr lang="es-ES" smtClean="0"/>
              <a:t>22/03/2012</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9F3E949C-370F-4297-9F28-B0C9C8432B13}"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692685F-A045-486A-80F4-787799FE497F}" type="datetimeFigureOut">
              <a:rPr lang="es-ES" smtClean="0"/>
              <a:t>22/03/2012</a:t>
            </a:fld>
            <a:endParaRPr lang="es-ES"/>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s-ES"/>
          </a:p>
        </p:txBody>
      </p:sp>
      <p:sp>
        <p:nvSpPr>
          <p:cNvPr id="6" name="5 Marcador de número de diapositiva"/>
          <p:cNvSpPr>
            <a:spLocks noGrp="1"/>
          </p:cNvSpPr>
          <p:nvPr>
            <p:ph type="sldNum" sz="quarter" idx="12"/>
          </p:nvPr>
        </p:nvSpPr>
        <p:spPr>
          <a:xfrm>
            <a:off x="6733952" y="6555112"/>
            <a:ext cx="588336" cy="228600"/>
          </a:xfrm>
        </p:spPr>
        <p:txBody>
          <a:bodyPr/>
          <a:lstStyle>
            <a:extLst/>
          </a:lstStyle>
          <a:p>
            <a:fld id="{9F3E949C-370F-4297-9F28-B0C9C8432B13}" type="slidenum">
              <a:rPr lang="es-ES" smtClean="0"/>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5692685F-A045-486A-80F4-787799FE497F}" type="datetimeFigureOut">
              <a:rPr lang="es-ES" smtClean="0"/>
              <a:t>22/03/2012</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9F3E949C-370F-4297-9F28-B0C9C8432B13}"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5692685F-A045-486A-80F4-787799FE497F}" type="datetimeFigureOut">
              <a:rPr lang="es-ES" smtClean="0"/>
              <a:t>22/03/2012</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9F3E949C-370F-4297-9F28-B0C9C8432B13}"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5692685F-A045-486A-80F4-787799FE497F}" type="datetimeFigureOut">
              <a:rPr lang="es-ES" smtClean="0"/>
              <a:t>22/03/2012</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9F3E949C-370F-4297-9F28-B0C9C8432B13}"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5692685F-A045-486A-80F4-787799FE497F}" type="datetimeFigureOut">
              <a:rPr lang="es-ES" smtClean="0"/>
              <a:t>22/03/2012</a:t>
            </a:fld>
            <a:endParaRPr lang="es-ES"/>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s-ES"/>
          </a:p>
        </p:txBody>
      </p:sp>
      <p:sp>
        <p:nvSpPr>
          <p:cNvPr id="4" name="3 Marcador de número de diapositiva"/>
          <p:cNvSpPr>
            <a:spLocks noGrp="1"/>
          </p:cNvSpPr>
          <p:nvPr>
            <p:ph type="sldNum" sz="quarter" idx="12"/>
          </p:nvPr>
        </p:nvSpPr>
        <p:spPr/>
        <p:txBody>
          <a:bodyPr/>
          <a:lstStyle>
            <a:extLst/>
          </a:lstStyle>
          <a:p>
            <a:fld id="{9F3E949C-370F-4297-9F28-B0C9C8432B13}"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5692685F-A045-486A-80F4-787799FE497F}" type="datetimeFigureOut">
              <a:rPr lang="es-ES" smtClean="0"/>
              <a:t>22/03/2012</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9F3E949C-370F-4297-9F28-B0C9C8432B13}"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2"/>
      </p:bgRef>
    </p:bg>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smtClean="0"/>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smtClean="0"/>
              <a:t>Haga clic para modificar el estilo de texto del patrón</a:t>
            </a:r>
          </a:p>
        </p:txBody>
      </p:sp>
      <p:sp>
        <p:nvSpPr>
          <p:cNvPr id="5" name="4 Marcador de fecha"/>
          <p:cNvSpPr>
            <a:spLocks noGrp="1"/>
          </p:cNvSpPr>
          <p:nvPr>
            <p:ph type="dt" sz="half" idx="10"/>
          </p:nvPr>
        </p:nvSpPr>
        <p:spPr/>
        <p:txBody>
          <a:bodyPr/>
          <a:lstStyle>
            <a:extLst/>
          </a:lstStyle>
          <a:p>
            <a:fld id="{5692685F-A045-486A-80F4-787799FE497F}" type="datetimeFigureOut">
              <a:rPr lang="es-ES" smtClean="0"/>
              <a:t>22/03/2012</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9F3E949C-370F-4297-9F28-B0C9C8432B13}" type="slidenum">
              <a:rPr lang="es-ES" smtClean="0"/>
              <a:t>‹Nº›</a:t>
            </a:fld>
            <a:endParaRPr lang="es-ES"/>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smtClean="0"/>
              <a:t>Haga clic en el icono para agregar una imagen</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5692685F-A045-486A-80F4-787799FE497F}" type="datetimeFigureOut">
              <a:rPr lang="es-ES" smtClean="0"/>
              <a:t>22/03/2012</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9F3E949C-370F-4297-9F28-B0C9C8432B13}"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extLst/>
          </a:lstStyle>
          <a:p>
            <a:fld id="{5692685F-A045-486A-80F4-787799FE497F}" type="datetimeFigureOut">
              <a:rPr lang="es-ES" smtClean="0"/>
              <a:t>22/03/2012</a:t>
            </a:fld>
            <a:endParaRPr lang="es-ES"/>
          </a:p>
        </p:txBody>
      </p:sp>
      <p:sp>
        <p:nvSpPr>
          <p:cNvPr id="5" name="4 Marcador de pie de página"/>
          <p:cNvSpPr>
            <a:spLocks noGrp="1"/>
          </p:cNvSpPr>
          <p:nvPr>
            <p:ph type="ftr" sz="quarter" idx="11"/>
          </p:nvPr>
        </p:nvSpPr>
        <p:spPr>
          <a:xfrm>
            <a:off x="457200" y="6556248"/>
            <a:ext cx="3657600" cy="228600"/>
          </a:xfrm>
        </p:spPr>
        <p:txBody>
          <a:bodyPr/>
          <a:lstStyle>
            <a:extLst/>
          </a:lstStyle>
          <a:p>
            <a:endParaRPr lang="es-ES"/>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9F3E949C-370F-4297-9F28-B0C9C8432B13}"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s-ES" smtClean="0"/>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692685F-A045-486A-80F4-787799FE497F}" type="datetimeFigureOut">
              <a:rPr lang="es-ES" smtClean="0"/>
              <a:t>22/03/2012</a:t>
            </a:fld>
            <a:endParaRPr lang="es-ES"/>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s-ES"/>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9F3E949C-370F-4297-9F28-B0C9C8432B13}"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es.wikipedia.org/wiki/Webca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_tradnl" dirty="0" smtClean="0"/>
              <a:t>SEGURIDAD DE LOS MENORES EN INTERNET</a:t>
            </a:r>
            <a:endParaRPr lang="es-ES" dirty="0"/>
          </a:p>
        </p:txBody>
      </p:sp>
      <p:sp>
        <p:nvSpPr>
          <p:cNvPr id="3" name="2 Subtítulo"/>
          <p:cNvSpPr>
            <a:spLocks noGrp="1"/>
          </p:cNvSpPr>
          <p:nvPr>
            <p:ph type="subTitle" idx="1"/>
          </p:nvPr>
        </p:nvSpPr>
        <p:spPr>
          <a:xfrm>
            <a:off x="1371600" y="3886200"/>
            <a:ext cx="6400800" cy="2639144"/>
          </a:xfrm>
        </p:spPr>
        <p:txBody>
          <a:bodyPr/>
          <a:lstStyle/>
          <a:p>
            <a:r>
              <a:rPr lang="es-ES_tradnl" dirty="0" smtClean="0"/>
              <a:t>POR QUÉ? –</a:t>
            </a:r>
          </a:p>
          <a:p>
            <a:r>
              <a:rPr lang="es-ES_tradnl" dirty="0" smtClean="0"/>
              <a:t>AMENAZAS -</a:t>
            </a:r>
          </a:p>
          <a:p>
            <a:r>
              <a:rPr lang="es-ES_tradnl" dirty="0" smtClean="0"/>
              <a:t>METODOLOGIAS -</a:t>
            </a:r>
            <a:br>
              <a:rPr lang="es-ES_tradnl" dirty="0" smtClean="0"/>
            </a:br>
            <a:r>
              <a:rPr lang="es-ES_tradnl" dirty="0" smtClean="0"/>
              <a:t>CONSECUENCIAS -</a:t>
            </a:r>
          </a:p>
          <a:p>
            <a:r>
              <a:rPr lang="es-ES_tradnl" dirty="0" smtClean="0"/>
              <a:t>COMO EVITARLO? -</a:t>
            </a:r>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t>POR QUE?	</a:t>
            </a:r>
            <a:endParaRPr lang="es-ES" dirty="0"/>
          </a:p>
        </p:txBody>
      </p:sp>
      <p:sp>
        <p:nvSpPr>
          <p:cNvPr id="3" name="2 Marcador de contenido"/>
          <p:cNvSpPr>
            <a:spLocks noGrp="1"/>
          </p:cNvSpPr>
          <p:nvPr>
            <p:ph idx="1"/>
          </p:nvPr>
        </p:nvSpPr>
        <p:spPr/>
        <p:txBody>
          <a:bodyPr/>
          <a:lstStyle/>
          <a:p>
            <a:r>
              <a:rPr lang="es-ES_tradnl" dirty="0" smtClean="0"/>
              <a:t>Porque existen muchos tipos de amenazas en la red.</a:t>
            </a:r>
          </a:p>
          <a:p>
            <a:r>
              <a:rPr lang="es-ES_tradnl" dirty="0" smtClean="0"/>
              <a:t>Porque las amenazas en la red no siempre son fácilmente identificables.</a:t>
            </a:r>
          </a:p>
          <a:p>
            <a:r>
              <a:rPr lang="es-ES_tradnl" dirty="0" smtClean="0"/>
              <a:t>Porque los niños utilizando este medio de comunicación se sientes mas seguros .</a:t>
            </a:r>
          </a:p>
          <a:p>
            <a:r>
              <a:rPr lang="es-ES_tradnl" dirty="0" smtClean="0"/>
              <a:t>Porque los padres sienten una falsa seguridad de que su hijo esta en casa y no en la calle.</a:t>
            </a:r>
          </a:p>
          <a:p>
            <a:pPr>
              <a:buNone/>
            </a:pPr>
            <a:endParaRPr lang="es-E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7560840" cy="1224136"/>
          </a:xfrm>
        </p:spPr>
        <p:txBody>
          <a:bodyPr>
            <a:normAutofit/>
          </a:bodyPr>
          <a:lstStyle/>
          <a:p>
            <a:r>
              <a:rPr lang="es-ES_tradnl" dirty="0" smtClean="0"/>
              <a:t>QUE AMENAZAS EXISTEN LA </a:t>
            </a:r>
            <a:r>
              <a:rPr lang="es-ES_tradnl" dirty="0" err="1" smtClean="0"/>
              <a:t>rED</a:t>
            </a:r>
            <a:r>
              <a:rPr lang="es-ES_tradnl" dirty="0" smtClean="0"/>
              <a:t>?</a:t>
            </a:r>
            <a:br>
              <a:rPr lang="es-ES_tradnl" dirty="0" smtClean="0"/>
            </a:br>
            <a:endParaRPr lang="es-ES" dirty="0"/>
          </a:p>
        </p:txBody>
      </p:sp>
      <p:sp>
        <p:nvSpPr>
          <p:cNvPr id="3" name="2 Marcador de contenido"/>
          <p:cNvSpPr>
            <a:spLocks noGrp="1"/>
          </p:cNvSpPr>
          <p:nvPr>
            <p:ph idx="1"/>
          </p:nvPr>
        </p:nvSpPr>
        <p:spPr>
          <a:xfrm>
            <a:off x="457200" y="980728"/>
            <a:ext cx="7239000" cy="5475008"/>
          </a:xfrm>
        </p:spPr>
        <p:txBody>
          <a:bodyPr>
            <a:normAutofit lnSpcReduction="10000"/>
          </a:bodyPr>
          <a:lstStyle/>
          <a:p>
            <a:pPr>
              <a:buNone/>
            </a:pPr>
            <a:r>
              <a:rPr lang="es-ES_tradnl" sz="3000" dirty="0" smtClean="0"/>
              <a:t>  Entre las amenazan primarias encontramos</a:t>
            </a:r>
            <a:r>
              <a:rPr lang="es-ES_tradnl" dirty="0" smtClean="0"/>
              <a:t>…</a:t>
            </a:r>
          </a:p>
          <a:p>
            <a:endParaRPr lang="es-ES_tradnl" dirty="0" smtClean="0"/>
          </a:p>
          <a:p>
            <a:r>
              <a:rPr lang="es-ES_tradnl" dirty="0" smtClean="0"/>
              <a:t>Posibilidad de fácil acceso a información fuertemente protegida en otros medios.</a:t>
            </a:r>
          </a:p>
          <a:p>
            <a:pPr>
              <a:buNone/>
            </a:pPr>
            <a:endParaRPr lang="es-ES_tradnl" dirty="0" smtClean="0"/>
          </a:p>
          <a:p>
            <a:r>
              <a:rPr lang="es-ES_tradnl" dirty="0" smtClean="0"/>
              <a:t>Exposición de información personal.</a:t>
            </a:r>
          </a:p>
          <a:p>
            <a:endParaRPr lang="es-ES_tradnl" dirty="0" smtClean="0"/>
          </a:p>
          <a:p>
            <a:r>
              <a:rPr lang="es-ES_tradnl" dirty="0" smtClean="0"/>
              <a:t>Posibilidades de vulnerabilidad de la información personal cuando no se conocen a fondo las herramientas de seguridad (</a:t>
            </a:r>
            <a:r>
              <a:rPr lang="es-ES_tradnl" dirty="0" err="1" smtClean="0"/>
              <a:t>Hackeo</a:t>
            </a:r>
            <a:r>
              <a:rPr lang="es-ES_tradnl" dirty="0" smtClean="0"/>
              <a:t>) </a:t>
            </a:r>
          </a:p>
          <a:p>
            <a:pPr>
              <a:buNone/>
            </a:pPr>
            <a:r>
              <a:rPr lang="es-ES_tradnl" dirty="0" smtClean="0"/>
              <a:t>  </a:t>
            </a:r>
          </a:p>
          <a:p>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239000" cy="5907056"/>
          </a:xfrm>
        </p:spPr>
        <p:txBody>
          <a:bodyPr/>
          <a:lstStyle/>
          <a:p>
            <a:r>
              <a:rPr lang="es-ES_tradnl" dirty="0" smtClean="0"/>
              <a:t>Entre las amenazas mas graves nos encontramos con la PORNOGRAFIA INFANTIL.</a:t>
            </a:r>
          </a:p>
          <a:p>
            <a:endParaRPr lang="es-ES" dirty="0" smtClean="0"/>
          </a:p>
          <a:p>
            <a:r>
              <a:rPr lang="es-ES" dirty="0" smtClean="0"/>
              <a:t>Una </a:t>
            </a:r>
            <a:r>
              <a:rPr lang="es-ES" dirty="0" smtClean="0"/>
              <a:t>de las competencias de la Sección Delitos Tecnológicos es la investigación de casos relacionados a pornografía infantil, teniéndose como herramienta legal la Ley Nº 17.815</a:t>
            </a:r>
            <a:r>
              <a:rPr lang="es-ES" dirty="0" smtClean="0"/>
              <a:t>.</a:t>
            </a:r>
          </a:p>
          <a:p>
            <a:endParaRPr lang="es-ES_tradnl" dirty="0" smtClean="0"/>
          </a:p>
          <a:p>
            <a:r>
              <a:rPr lang="es-ES_tradnl" dirty="0" smtClean="0"/>
              <a:t>Las personas que ejercen este tipo de actividades son denominadas PEDOFILOS.</a:t>
            </a:r>
            <a:endParaRPr lang="es-ES" dirty="0" smtClean="0"/>
          </a:p>
          <a:p>
            <a:pPr>
              <a:buNone/>
            </a:pPr>
            <a:r>
              <a:rPr lang="es-ES_tradnl" dirty="0" smtClean="0"/>
              <a:t> </a:t>
            </a:r>
          </a:p>
          <a:p>
            <a:pPr>
              <a:buNone/>
            </a:pPr>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err="1" smtClean="0"/>
              <a:t>Metodologias</a:t>
            </a:r>
            <a:r>
              <a:rPr lang="es-ES_tradnl" dirty="0" smtClean="0"/>
              <a:t>		</a:t>
            </a:r>
            <a:endParaRPr lang="es-ES" dirty="0"/>
          </a:p>
        </p:txBody>
      </p:sp>
      <p:sp>
        <p:nvSpPr>
          <p:cNvPr id="3" name="2 Marcador de contenido"/>
          <p:cNvSpPr>
            <a:spLocks noGrp="1"/>
          </p:cNvSpPr>
          <p:nvPr>
            <p:ph idx="1"/>
          </p:nvPr>
        </p:nvSpPr>
        <p:spPr/>
        <p:txBody>
          <a:bodyPr/>
          <a:lstStyle/>
          <a:p>
            <a:r>
              <a:rPr lang="es-ES" dirty="0" smtClean="0"/>
              <a:t>La forma de que el pedófilo puede hacerse de este tipo de material es muy variada, en esta oportunidad se </a:t>
            </a:r>
            <a:r>
              <a:rPr lang="es-ES" dirty="0" smtClean="0"/>
              <a:t>hablará </a:t>
            </a:r>
            <a:r>
              <a:rPr lang="es-ES" dirty="0" smtClean="0"/>
              <a:t>de dos modalidades</a:t>
            </a:r>
            <a:r>
              <a:rPr lang="es-ES" dirty="0" smtClean="0"/>
              <a:t>:</a:t>
            </a:r>
          </a:p>
          <a:p>
            <a:endParaRPr lang="es-ES" dirty="0" smtClean="0"/>
          </a:p>
          <a:p>
            <a:r>
              <a:rPr lang="es-ES" b="1" i="1" dirty="0" smtClean="0"/>
              <a:t>GROOMING</a:t>
            </a:r>
            <a:r>
              <a:rPr lang="es-ES" b="1" dirty="0" smtClean="0"/>
              <a:t> </a:t>
            </a:r>
          </a:p>
          <a:p>
            <a:pPr>
              <a:buNone/>
            </a:pPr>
            <a:r>
              <a:rPr lang="es-ES" b="1" dirty="0" smtClean="0"/>
              <a:t> </a:t>
            </a:r>
          </a:p>
          <a:p>
            <a:r>
              <a:rPr lang="es-ES" b="1" i="1" dirty="0" smtClean="0"/>
              <a:t>CYBER ACOSO</a:t>
            </a:r>
            <a:endParaRPr lang="es-ES" dirty="0" smtClean="0"/>
          </a:p>
          <a:p>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588680"/>
          </a:xfrm>
        </p:spPr>
        <p:txBody>
          <a:bodyPr>
            <a:normAutofit/>
          </a:bodyPr>
          <a:lstStyle/>
          <a:p>
            <a:r>
              <a:rPr lang="es-ES_tradnl" dirty="0" smtClean="0"/>
              <a:t>QUE ES EL GROOMING?</a:t>
            </a:r>
            <a:endParaRPr lang="es-ES" dirty="0"/>
          </a:p>
        </p:txBody>
      </p:sp>
      <p:sp>
        <p:nvSpPr>
          <p:cNvPr id="3" name="2 Marcador de contenido"/>
          <p:cNvSpPr>
            <a:spLocks noGrp="1"/>
          </p:cNvSpPr>
          <p:nvPr>
            <p:ph idx="1"/>
          </p:nvPr>
        </p:nvSpPr>
        <p:spPr>
          <a:xfrm>
            <a:off x="457200" y="980728"/>
            <a:ext cx="7239000" cy="5475008"/>
          </a:xfrm>
        </p:spPr>
        <p:txBody>
          <a:bodyPr/>
          <a:lstStyle/>
          <a:p>
            <a:r>
              <a:rPr lang="es-ES" b="1" dirty="0" smtClean="0"/>
              <a:t> </a:t>
            </a:r>
            <a:r>
              <a:rPr lang="es-ES" b="1" dirty="0" smtClean="0"/>
              <a:t>Es la seducción</a:t>
            </a:r>
            <a:r>
              <a:rPr lang="es-ES" dirty="0" smtClean="0"/>
              <a:t>, vía Internet, por parte de un adulto hacia un menor con el objetivo de obtener una </a:t>
            </a:r>
            <a:r>
              <a:rPr lang="es-ES" b="1" dirty="0" smtClean="0"/>
              <a:t>satisfacción sexual</a:t>
            </a:r>
            <a:r>
              <a:rPr lang="es-ES" dirty="0" smtClean="0"/>
              <a:t> mediante </a:t>
            </a:r>
            <a:r>
              <a:rPr lang="es-ES" b="1" dirty="0" smtClean="0"/>
              <a:t>imágenes</a:t>
            </a:r>
            <a:r>
              <a:rPr lang="es-ES" dirty="0" smtClean="0"/>
              <a:t> eróticas o </a:t>
            </a:r>
            <a:r>
              <a:rPr lang="es-ES" b="1" dirty="0" smtClean="0"/>
              <a:t>pornográficas</a:t>
            </a:r>
            <a:r>
              <a:rPr lang="es-ES" dirty="0" smtClean="0"/>
              <a:t> del menor</a:t>
            </a:r>
            <a:r>
              <a:rPr lang="es-ES" dirty="0" smtClean="0"/>
              <a:t>.</a:t>
            </a:r>
            <a:endParaRPr lang="es-ES_tradnl" dirty="0" smtClean="0"/>
          </a:p>
          <a:p>
            <a:pPr algn="just"/>
            <a:endParaRPr lang="es-ES_tradnl" dirty="0" smtClean="0"/>
          </a:p>
          <a:p>
            <a:pPr algn="just"/>
            <a:r>
              <a:rPr lang="es-ES_tradnl" dirty="0" smtClean="0"/>
              <a:t> </a:t>
            </a:r>
            <a:r>
              <a:rPr lang="es-ES" dirty="0" smtClean="0"/>
              <a:t>¿</a:t>
            </a:r>
            <a:r>
              <a:rPr lang="es-ES" b="1" dirty="0" smtClean="0"/>
              <a:t>Cómo</a:t>
            </a:r>
            <a:r>
              <a:rPr lang="es-ES" dirty="0" smtClean="0"/>
              <a:t> el pedófilo utiliza esta modalidad?</a:t>
            </a:r>
          </a:p>
          <a:p>
            <a:pPr>
              <a:buNone/>
            </a:pPr>
            <a:r>
              <a:rPr lang="es-ES" dirty="0" smtClean="0"/>
              <a:t>   Es </a:t>
            </a:r>
            <a:r>
              <a:rPr lang="es-ES" dirty="0" smtClean="0"/>
              <a:t>un proceso que puede durar </a:t>
            </a:r>
            <a:r>
              <a:rPr lang="es-ES" dirty="0" smtClean="0"/>
              <a:t>semanas o  incluso </a:t>
            </a:r>
            <a:r>
              <a:rPr lang="es-ES" b="1" dirty="0" smtClean="0"/>
              <a:t>meses</a:t>
            </a:r>
            <a:r>
              <a:rPr lang="es-ES" dirty="0" smtClean="0"/>
              <a:t> y el rango de edad de las </a:t>
            </a:r>
            <a:r>
              <a:rPr lang="es-ES" b="1" dirty="0" smtClean="0"/>
              <a:t>victimas</a:t>
            </a:r>
            <a:r>
              <a:rPr lang="es-ES" dirty="0" smtClean="0"/>
              <a:t> oscila entre los 12 y 17 años, ya que el pedófilo toma en cuenta el </a:t>
            </a:r>
            <a:r>
              <a:rPr lang="es-ES" b="1" dirty="0" smtClean="0"/>
              <a:t>interés sexual </a:t>
            </a:r>
            <a:r>
              <a:rPr lang="es-ES" dirty="0" smtClean="0"/>
              <a:t>que el menor comienza a tener a esa edad.</a:t>
            </a:r>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660688"/>
          </a:xfrm>
        </p:spPr>
        <p:txBody>
          <a:bodyPr/>
          <a:lstStyle/>
          <a:p>
            <a:r>
              <a:rPr lang="es-ES" u="sng" dirty="0" smtClean="0"/>
              <a:t>FASES</a:t>
            </a:r>
            <a:endParaRPr lang="es-ES" dirty="0"/>
          </a:p>
        </p:txBody>
      </p:sp>
      <p:sp>
        <p:nvSpPr>
          <p:cNvPr id="3" name="2 Marcador de contenido"/>
          <p:cNvSpPr>
            <a:spLocks noGrp="1"/>
          </p:cNvSpPr>
          <p:nvPr>
            <p:ph idx="1"/>
          </p:nvPr>
        </p:nvSpPr>
        <p:spPr>
          <a:xfrm>
            <a:off x="457200" y="1052736"/>
            <a:ext cx="7239000" cy="5403000"/>
          </a:xfrm>
        </p:spPr>
        <p:txBody>
          <a:bodyPr>
            <a:normAutofit lnSpcReduction="10000"/>
          </a:bodyPr>
          <a:lstStyle/>
          <a:p>
            <a:pPr lvl="0"/>
            <a:r>
              <a:rPr lang="es-ES_tradnl" dirty="0" smtClean="0"/>
              <a:t> </a:t>
            </a:r>
            <a:r>
              <a:rPr lang="es-ES" dirty="0" smtClean="0"/>
              <a:t>El adulto procede a elaborar lazos de amistad con el/la menor, </a:t>
            </a:r>
            <a:r>
              <a:rPr lang="es-ES" u="sng" dirty="0" smtClean="0"/>
              <a:t>simulando ser otro menor</a:t>
            </a:r>
            <a:r>
              <a:rPr lang="es-ES" dirty="0" smtClean="0"/>
              <a:t>. </a:t>
            </a:r>
          </a:p>
          <a:p>
            <a:pPr lvl="0"/>
            <a:endParaRPr lang="es-ES" dirty="0" smtClean="0"/>
          </a:p>
          <a:p>
            <a:pPr lvl="0"/>
            <a:r>
              <a:rPr lang="es-ES" dirty="0" smtClean="0"/>
              <a:t>El </a:t>
            </a:r>
            <a:r>
              <a:rPr lang="es-ES" dirty="0" smtClean="0"/>
              <a:t>adulto va obteniendo </a:t>
            </a:r>
            <a:r>
              <a:rPr lang="es-ES" b="1" dirty="0" smtClean="0"/>
              <a:t>datos personales</a:t>
            </a:r>
            <a:r>
              <a:rPr lang="es-ES" dirty="0" smtClean="0"/>
              <a:t> y de contacto del/a menor.</a:t>
            </a:r>
          </a:p>
          <a:p>
            <a:pPr lvl="0"/>
            <a:endParaRPr lang="es-ES" dirty="0" smtClean="0"/>
          </a:p>
          <a:p>
            <a:pPr lvl="0"/>
            <a:r>
              <a:rPr lang="es-ES" dirty="0" smtClean="0"/>
              <a:t>Utilizando </a:t>
            </a:r>
            <a:r>
              <a:rPr lang="es-ES" dirty="0" smtClean="0"/>
              <a:t>tácticas como la seducción, la provocación, el envío de imágenes de contenido pornográfico, consigue finalmente que el/la menor se desnude o realice actos de naturaleza sexual frente a la </a:t>
            </a:r>
            <a:r>
              <a:rPr lang="es-ES" dirty="0" smtClean="0">
                <a:hlinkClick r:id="rId2" tooltip="Webcam"/>
              </a:rPr>
              <a:t>webcam</a:t>
            </a:r>
            <a:r>
              <a:rPr lang="es-ES" dirty="0" smtClean="0"/>
              <a:t> o envíe fotografías de igual tipo.</a:t>
            </a:r>
          </a:p>
          <a:p>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lstStyle/>
          <a:p>
            <a:r>
              <a:rPr lang="es-ES_tradnl" dirty="0" smtClean="0"/>
              <a:t> </a:t>
            </a:r>
            <a:r>
              <a:rPr lang="es-ES" dirty="0" smtClean="0"/>
              <a:t>El adulto utilizará esta modalidad todo el tiempo que le reporte el material sexual que busca del/a menor.</a:t>
            </a:r>
          </a:p>
          <a:p>
            <a:r>
              <a:rPr lang="es-ES" dirty="0" smtClean="0"/>
              <a:t>Pero</a:t>
            </a:r>
            <a:r>
              <a:rPr lang="es-ES" dirty="0" smtClean="0"/>
              <a:t>… ¿que sucede cuando ese menor, sea cual fuere el motivo, se negase a seguir enviando imágenes y/o videos sexuales de si mismo?</a:t>
            </a:r>
          </a:p>
          <a:p>
            <a:r>
              <a:rPr lang="es-ES" dirty="0" smtClean="0"/>
              <a:t>En </a:t>
            </a:r>
            <a:r>
              <a:rPr lang="es-ES" dirty="0" smtClean="0"/>
              <a:t>ese caso el pedófilo </a:t>
            </a:r>
            <a:r>
              <a:rPr lang="es-ES" dirty="0" smtClean="0"/>
              <a:t>comenzará </a:t>
            </a:r>
            <a:r>
              <a:rPr lang="es-ES" dirty="0" smtClean="0"/>
              <a:t>a utilizar la modalidad de </a:t>
            </a:r>
            <a:r>
              <a:rPr lang="es-ES" u="sng" dirty="0" err="1" smtClean="0"/>
              <a:t>Cyber</a:t>
            </a:r>
            <a:r>
              <a:rPr lang="es-ES" u="sng" dirty="0" smtClean="0"/>
              <a:t> Acoso</a:t>
            </a:r>
            <a:r>
              <a:rPr lang="es-ES" dirty="0" smtClean="0"/>
              <a:t> (</a:t>
            </a:r>
            <a:r>
              <a:rPr lang="es-ES" i="1" dirty="0" smtClean="0"/>
              <a:t>post </a:t>
            </a:r>
            <a:r>
              <a:rPr lang="es-ES" i="1" dirty="0" err="1" smtClean="0"/>
              <a:t>grooming</a:t>
            </a:r>
            <a:r>
              <a:rPr lang="es-ES" dirty="0" smtClean="0"/>
              <a:t>) para poder seguir obteniendo el material sexual por parte del/a menor.</a:t>
            </a:r>
          </a:p>
          <a:p>
            <a:endParaRPr lang="es-E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588680"/>
          </a:xfrm>
        </p:spPr>
        <p:txBody>
          <a:bodyPr>
            <a:normAutofit fontScale="90000"/>
          </a:bodyPr>
          <a:lstStyle/>
          <a:p>
            <a:r>
              <a:rPr lang="es-ES" i="1" u="sng" dirty="0" smtClean="0"/>
              <a:t>CYBER </a:t>
            </a:r>
            <a:r>
              <a:rPr lang="es-ES" i="1" u="sng" dirty="0" smtClean="0"/>
              <a:t>ACOSO</a:t>
            </a:r>
            <a:r>
              <a:rPr lang="es-ES" dirty="0" smtClean="0"/>
              <a:t> </a:t>
            </a:r>
            <a:r>
              <a:rPr lang="es-ES" dirty="0" smtClean="0"/>
              <a:t>(</a:t>
            </a:r>
            <a:r>
              <a:rPr lang="es-ES" i="1" dirty="0" smtClean="0"/>
              <a:t>post </a:t>
            </a:r>
            <a:r>
              <a:rPr lang="es-ES" i="1" dirty="0" err="1" smtClean="0"/>
              <a:t>grooming</a:t>
            </a:r>
            <a:r>
              <a:rPr lang="es-ES" i="1" dirty="0" smtClean="0"/>
              <a:t>)</a:t>
            </a:r>
            <a:endParaRPr lang="es-ES" dirty="0"/>
          </a:p>
        </p:txBody>
      </p:sp>
      <p:sp>
        <p:nvSpPr>
          <p:cNvPr id="3" name="2 Marcador de contenido"/>
          <p:cNvSpPr>
            <a:spLocks noGrp="1"/>
          </p:cNvSpPr>
          <p:nvPr>
            <p:ph idx="1"/>
          </p:nvPr>
        </p:nvSpPr>
        <p:spPr>
          <a:xfrm>
            <a:off x="457200" y="1052736"/>
            <a:ext cx="7239000" cy="5403000"/>
          </a:xfrm>
        </p:spPr>
        <p:txBody>
          <a:bodyPr/>
          <a:lstStyle/>
          <a:p>
            <a:r>
              <a:rPr lang="es-ES_tradnl" dirty="0" smtClean="0"/>
              <a:t> </a:t>
            </a:r>
            <a:r>
              <a:rPr lang="es-ES" dirty="0" smtClean="0"/>
              <a:t>Es el </a:t>
            </a:r>
            <a:r>
              <a:rPr lang="es-ES" b="1" dirty="0" smtClean="0"/>
              <a:t>chantaje</a:t>
            </a:r>
            <a:r>
              <a:rPr lang="es-ES" dirty="0" smtClean="0"/>
              <a:t> a ese/a menor que fue victima de “</a:t>
            </a:r>
            <a:r>
              <a:rPr lang="es-ES" i="1" dirty="0" err="1" smtClean="0"/>
              <a:t>Grooming</a:t>
            </a:r>
            <a:r>
              <a:rPr lang="es-ES" dirty="0" smtClean="0"/>
              <a:t>”, consistiendo en que el pedófilo con el material sexual que ya obtuvo del/a menor, comienza a </a:t>
            </a:r>
            <a:r>
              <a:rPr lang="es-ES" b="1" dirty="0" smtClean="0"/>
              <a:t>exigirle</a:t>
            </a:r>
            <a:r>
              <a:rPr lang="es-ES" dirty="0" smtClean="0"/>
              <a:t> a su victima nuevas imágenes y/o videos sexuales amenazándola de publicar sus fotos y/o videos sexuales en Internet, enviarlas a su lugar de estudio, padres, amigos, etc.; Se debe recordar que una de las FASES del “</a:t>
            </a:r>
            <a:r>
              <a:rPr lang="es-ES" i="1" dirty="0" err="1" smtClean="0"/>
              <a:t>Grooming</a:t>
            </a:r>
            <a:r>
              <a:rPr lang="es-ES" dirty="0" smtClean="0"/>
              <a:t>” es la obtención de información personal y </a:t>
            </a:r>
            <a:r>
              <a:rPr lang="es-ES" dirty="0" smtClean="0"/>
              <a:t>contactos </a:t>
            </a:r>
            <a:r>
              <a:rPr lang="es-ES" dirty="0" smtClean="0"/>
              <a:t>del/a menor.</a:t>
            </a:r>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516672"/>
          </a:xfrm>
        </p:spPr>
        <p:txBody>
          <a:bodyPr>
            <a:normAutofit fontScale="90000"/>
          </a:bodyPr>
          <a:lstStyle/>
          <a:p>
            <a:r>
              <a:rPr lang="es-ES" i="1" u="sng" dirty="0" smtClean="0"/>
              <a:t>CYBER ACOSO</a:t>
            </a:r>
            <a:endParaRPr lang="es-ES" dirty="0"/>
          </a:p>
        </p:txBody>
      </p:sp>
      <p:sp>
        <p:nvSpPr>
          <p:cNvPr id="3" name="2 Marcador de contenido"/>
          <p:cNvSpPr>
            <a:spLocks noGrp="1"/>
          </p:cNvSpPr>
          <p:nvPr>
            <p:ph idx="1"/>
          </p:nvPr>
        </p:nvSpPr>
        <p:spPr>
          <a:xfrm>
            <a:off x="457200" y="908720"/>
            <a:ext cx="7239000" cy="5547016"/>
          </a:xfrm>
        </p:spPr>
        <p:txBody>
          <a:bodyPr>
            <a:normAutofit/>
          </a:bodyPr>
          <a:lstStyle/>
          <a:p>
            <a:r>
              <a:rPr lang="es-ES" dirty="0" smtClean="0"/>
              <a:t>Esta modalidad el adulto </a:t>
            </a:r>
            <a:r>
              <a:rPr lang="es-ES" dirty="0" smtClean="0"/>
              <a:t>la utiliza para </a:t>
            </a:r>
            <a:r>
              <a:rPr lang="es-ES" b="1" dirty="0" smtClean="0"/>
              <a:t>niños/as</a:t>
            </a:r>
            <a:r>
              <a:rPr lang="es-ES" dirty="0" smtClean="0"/>
              <a:t> de 12 u 11 años para abajo, donde a dicha edad no es muy fructífera la seducción sexual al niño por un tema biológico – hormonal.</a:t>
            </a:r>
          </a:p>
          <a:p>
            <a:r>
              <a:rPr lang="es-ES" dirty="0" smtClean="0"/>
              <a:t>La modalidad es muy parecida al “</a:t>
            </a:r>
            <a:r>
              <a:rPr lang="es-ES" dirty="0" err="1" smtClean="0"/>
              <a:t>Grooming</a:t>
            </a:r>
            <a:r>
              <a:rPr lang="es-ES" dirty="0" smtClean="0"/>
              <a:t>” en cuanto a la presentación del pedófilo hacia su victima ya que también utiliza un perfil acorde a la edad del menor del que intentara abusar.</a:t>
            </a:r>
          </a:p>
          <a:p>
            <a:r>
              <a:rPr lang="es-ES" dirty="0" smtClean="0"/>
              <a:t>El pedófilo </a:t>
            </a:r>
            <a:r>
              <a:rPr lang="es-ES" dirty="0" smtClean="0"/>
              <a:t>ingresará </a:t>
            </a:r>
            <a:r>
              <a:rPr lang="es-ES" dirty="0" smtClean="0"/>
              <a:t>haciéndose pasar por un niño a cualquiera de las innumerables salas de </a:t>
            </a:r>
            <a:r>
              <a:rPr lang="es-ES" dirty="0" err="1" smtClean="0"/>
              <a:t>chat´s</a:t>
            </a:r>
            <a:r>
              <a:rPr lang="es-ES" dirty="0" smtClean="0"/>
              <a:t>, las cuales se dividen por edades.</a:t>
            </a:r>
          </a:p>
          <a:p>
            <a:endParaRPr lang="es-E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239000" cy="6123080"/>
          </a:xfrm>
        </p:spPr>
        <p:txBody>
          <a:bodyPr>
            <a:normAutofit fontScale="92500"/>
          </a:bodyPr>
          <a:lstStyle/>
          <a:p>
            <a:r>
              <a:rPr lang="es-ES_tradnl" dirty="0" smtClean="0"/>
              <a:t>El pedófilo establece con el niño lazos de amistad donde lo que realmente busca es información personal, familiar y de las rutinas normales de su circulo, para mas adelante asustar al menor ( muchas veces vía e-mail y o desde otro falso perfil).</a:t>
            </a:r>
          </a:p>
          <a:p>
            <a:pPr>
              <a:buNone/>
            </a:pPr>
            <a:r>
              <a:rPr lang="es-ES" b="1" dirty="0" smtClean="0"/>
              <a:t>	</a:t>
            </a:r>
            <a:r>
              <a:rPr lang="es-ES" dirty="0" smtClean="0"/>
              <a:t>Con </a:t>
            </a:r>
            <a:r>
              <a:rPr lang="es-ES" dirty="0" smtClean="0"/>
              <a:t>ese otro perfil se dirigirá al niño/a y le </a:t>
            </a:r>
            <a:r>
              <a:rPr lang="es-ES" dirty="0" smtClean="0"/>
              <a:t>informará </a:t>
            </a:r>
            <a:r>
              <a:rPr lang="es-ES" dirty="0" smtClean="0"/>
              <a:t>por ejemplo que sabe que su madre se llama Ana, que viven en tal lugar, que el va a tal escuela, etc., etc., para luego </a:t>
            </a:r>
            <a:r>
              <a:rPr lang="es-ES" b="1" dirty="0" smtClean="0"/>
              <a:t>amenazarle</a:t>
            </a:r>
            <a:r>
              <a:rPr lang="es-ES" dirty="0" smtClean="0"/>
              <a:t> por ejemplo que matara a su madre cuando llegue del trabajo, o que esta vigilando a su abuela que vive en tal lado, </a:t>
            </a:r>
            <a:r>
              <a:rPr lang="es-ES" dirty="0" smtClean="0"/>
              <a:t>etc. Y así </a:t>
            </a:r>
            <a:r>
              <a:rPr lang="es-ES" b="1" dirty="0" smtClean="0"/>
              <a:t>chantajearlo</a:t>
            </a:r>
            <a:r>
              <a:rPr lang="es-ES" dirty="0" smtClean="0"/>
              <a:t> de que por ejemplo se quite la ropa frente a la webcam o de que le envíe fotografías de si mismo mostrando los genitales etc</a:t>
            </a:r>
            <a:r>
              <a:rPr lang="es-ES" dirty="0" smtClean="0"/>
              <a:t>.</a:t>
            </a:r>
            <a:endParaRPr lang="es-ES_tradnl"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732696"/>
          </a:xfrm>
        </p:spPr>
        <p:txBody>
          <a:bodyPr/>
          <a:lstStyle/>
          <a:p>
            <a:r>
              <a:rPr lang="es-ES_tradnl" dirty="0" smtClean="0"/>
              <a:t>Redes sociales</a:t>
            </a:r>
            <a:endParaRPr lang="es-ES" dirty="0"/>
          </a:p>
        </p:txBody>
      </p:sp>
      <p:sp>
        <p:nvSpPr>
          <p:cNvPr id="3" name="2 Marcador de contenido"/>
          <p:cNvSpPr>
            <a:spLocks noGrp="1"/>
          </p:cNvSpPr>
          <p:nvPr>
            <p:ph idx="1"/>
          </p:nvPr>
        </p:nvSpPr>
        <p:spPr>
          <a:xfrm>
            <a:off x="457200" y="1124744"/>
            <a:ext cx="7239000" cy="5330992"/>
          </a:xfrm>
        </p:spPr>
        <p:txBody>
          <a:bodyPr>
            <a:normAutofit fontScale="85000" lnSpcReduction="10000"/>
          </a:bodyPr>
          <a:lstStyle/>
          <a:p>
            <a:r>
              <a:rPr lang="es-ES" dirty="0" smtClean="0"/>
              <a:t>Las Redes Sociales, en Uruguay la mas utilizada es “</a:t>
            </a:r>
            <a:r>
              <a:rPr lang="es-ES" i="1" dirty="0" smtClean="0"/>
              <a:t>FACEBOOK</a:t>
            </a:r>
            <a:r>
              <a:rPr lang="es-ES" dirty="0" smtClean="0"/>
              <a:t>”, es para los pedófilos un </a:t>
            </a:r>
            <a:r>
              <a:rPr lang="es-ES" b="1" dirty="0" smtClean="0"/>
              <a:t>catalogo de potenciales victimas</a:t>
            </a:r>
            <a:r>
              <a:rPr lang="es-ES" dirty="0" smtClean="0"/>
              <a:t> ya que el mismo al ingresar a estas Redes obtendrá de su potencial victima mucha información personal, familiar, de amigos, gustos, etc., desde antes de contactar al menor, inclusive el pedófilo por medio de estas Redes tendrá acceso a las fotos de dichos menores, obteniendo de esa manera como se dijo, un gran catalogo para comenzar sus actividades delictivas.</a:t>
            </a:r>
          </a:p>
          <a:p>
            <a:r>
              <a:rPr lang="es-ES" dirty="0" smtClean="0"/>
              <a:t>	Estas Redes Sociales permiten a los/as menores acceder a comunidades virtuales donde </a:t>
            </a:r>
            <a:r>
              <a:rPr lang="es-ES" b="1" dirty="0" smtClean="0"/>
              <a:t>no existe claridad</a:t>
            </a:r>
            <a:r>
              <a:rPr lang="es-ES" dirty="0" smtClean="0"/>
              <a:t> respecto de la identidad de las personas con quienes mantienen conversaciones o relacionan. Es ahí dónde conviven sin restricciones posibles víctimas y victimarios y se genera un ambiente propicio para el anonimato y el encubrimiento de los abusadores.</a:t>
            </a:r>
          </a:p>
          <a:p>
            <a:endParaRPr lang="es-E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660688"/>
          </a:xfrm>
        </p:spPr>
        <p:txBody>
          <a:bodyPr/>
          <a:lstStyle/>
          <a:p>
            <a:r>
              <a:rPr lang="es-ES" i="1" u="sng" dirty="0" smtClean="0"/>
              <a:t>DESTINO DEL MATERIAL</a:t>
            </a:r>
            <a:endParaRPr lang="es-ES" dirty="0"/>
          </a:p>
        </p:txBody>
      </p:sp>
      <p:sp>
        <p:nvSpPr>
          <p:cNvPr id="3" name="2 Marcador de contenido"/>
          <p:cNvSpPr>
            <a:spLocks noGrp="1"/>
          </p:cNvSpPr>
          <p:nvPr>
            <p:ph idx="1"/>
          </p:nvPr>
        </p:nvSpPr>
        <p:spPr>
          <a:xfrm>
            <a:off x="457200" y="1124744"/>
            <a:ext cx="7239000" cy="5330992"/>
          </a:xfrm>
        </p:spPr>
        <p:txBody>
          <a:bodyPr/>
          <a:lstStyle/>
          <a:p>
            <a:r>
              <a:rPr lang="es-ES" dirty="0" smtClean="0"/>
              <a:t>El destino de este tipo de material puede tener muchas ramificaciones, ya que existe el pedófilo que lo obtiene para </a:t>
            </a:r>
            <a:r>
              <a:rPr lang="es-ES" b="1" dirty="0" smtClean="0"/>
              <a:t>satisfacción personal</a:t>
            </a:r>
            <a:r>
              <a:rPr lang="es-ES" dirty="0" smtClean="0"/>
              <a:t>, pero también al ser un material muy codiciado por otros pedófilos con seguridad lo ofrecerá para </a:t>
            </a:r>
            <a:r>
              <a:rPr lang="es-ES" b="1" dirty="0" smtClean="0"/>
              <a:t>intercambiar</a:t>
            </a:r>
            <a:r>
              <a:rPr lang="es-ES" dirty="0" smtClean="0"/>
              <a:t> a otros pedófilos.</a:t>
            </a:r>
          </a:p>
          <a:p>
            <a:r>
              <a:rPr lang="es-ES" dirty="0" smtClean="0"/>
              <a:t>	Pero también existen personas que no quieren obtener este material para su auto satisfacción sino que lo quiere para </a:t>
            </a:r>
            <a:r>
              <a:rPr lang="es-ES" b="1" dirty="0" smtClean="0"/>
              <a:t>comercializarlo</a:t>
            </a:r>
            <a:r>
              <a:rPr lang="es-ES" dirty="0" smtClean="0"/>
              <a:t>, es decir, no encuentra placer en la pornografía infantil, sino en el beneficio económico que esta le reportara.</a:t>
            </a:r>
          </a:p>
          <a:p>
            <a:endParaRPr lang="es-E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660688"/>
          </a:xfrm>
        </p:spPr>
        <p:txBody>
          <a:bodyPr/>
          <a:lstStyle/>
          <a:p>
            <a:r>
              <a:rPr lang="es-ES" u="sng" dirty="0" smtClean="0"/>
              <a:t>CONSECUENCIAS</a:t>
            </a:r>
            <a:endParaRPr lang="es-ES" dirty="0"/>
          </a:p>
        </p:txBody>
      </p:sp>
      <p:sp>
        <p:nvSpPr>
          <p:cNvPr id="3" name="2 Marcador de contenido"/>
          <p:cNvSpPr>
            <a:spLocks noGrp="1"/>
          </p:cNvSpPr>
          <p:nvPr>
            <p:ph idx="1"/>
          </p:nvPr>
        </p:nvSpPr>
        <p:spPr>
          <a:xfrm>
            <a:off x="457200" y="1124744"/>
            <a:ext cx="7239000" cy="5330992"/>
          </a:xfrm>
        </p:spPr>
        <p:txBody>
          <a:bodyPr>
            <a:normAutofit fontScale="92500" lnSpcReduction="20000"/>
          </a:bodyPr>
          <a:lstStyle/>
          <a:p>
            <a:r>
              <a:rPr lang="es-ES" dirty="0" smtClean="0"/>
              <a:t>Las </a:t>
            </a:r>
            <a:r>
              <a:rPr lang="es-ES" dirty="0" smtClean="0"/>
              <a:t>consecuencias son muy graves, ya que el menor abusado presentara lógicamente consecuencias psicológicas, físicas, vergüenza, temor por nunca saber donde podrá aparecer publicada esa producción pornográfica que estuvo </a:t>
            </a:r>
            <a:r>
              <a:rPr lang="es-ES" b="1" dirty="0" smtClean="0"/>
              <a:t>obligado</a:t>
            </a:r>
            <a:r>
              <a:rPr lang="es-ES" dirty="0" smtClean="0"/>
              <a:t> a hacer, </a:t>
            </a:r>
            <a:r>
              <a:rPr lang="es-ES" b="1" dirty="0" smtClean="0"/>
              <a:t>depresión</a:t>
            </a:r>
            <a:r>
              <a:rPr lang="es-ES" dirty="0" smtClean="0"/>
              <a:t> profunda, bajar su nivel escolar, caer en diferentes estados psicóticos que causan daños irreparables, etc.; pero las consecuencias mas graves son dos, una cuando tal presión lleve a ese menor al </a:t>
            </a:r>
            <a:r>
              <a:rPr lang="es-ES" b="1" dirty="0" smtClean="0"/>
              <a:t>suicidio</a:t>
            </a:r>
            <a:r>
              <a:rPr lang="es-ES" dirty="0" smtClean="0"/>
              <a:t>, y dos  cuando ya sea por la modalidad de </a:t>
            </a:r>
            <a:r>
              <a:rPr lang="es-ES" dirty="0" err="1" smtClean="0"/>
              <a:t>Grooming</a:t>
            </a:r>
            <a:r>
              <a:rPr lang="es-ES" dirty="0" smtClean="0"/>
              <a:t>, </a:t>
            </a:r>
            <a:r>
              <a:rPr lang="es-ES" dirty="0" err="1" smtClean="0"/>
              <a:t>Cyber</a:t>
            </a:r>
            <a:r>
              <a:rPr lang="es-ES" dirty="0" smtClean="0"/>
              <a:t> Acoso (</a:t>
            </a:r>
            <a:r>
              <a:rPr lang="es-ES" i="1" dirty="0" smtClean="0"/>
              <a:t>post </a:t>
            </a:r>
            <a:r>
              <a:rPr lang="es-ES" i="1" dirty="0" err="1" smtClean="0"/>
              <a:t>Grooming</a:t>
            </a:r>
            <a:r>
              <a:rPr lang="es-ES" dirty="0" smtClean="0"/>
              <a:t>) o </a:t>
            </a:r>
            <a:r>
              <a:rPr lang="es-ES" dirty="0" err="1" smtClean="0"/>
              <a:t>Cyber</a:t>
            </a:r>
            <a:r>
              <a:rPr lang="es-ES" dirty="0" smtClean="0"/>
              <a:t> Acoso (</a:t>
            </a:r>
            <a:r>
              <a:rPr lang="es-ES" i="1" dirty="0" smtClean="0"/>
              <a:t>sin pre </a:t>
            </a:r>
            <a:r>
              <a:rPr lang="es-ES" i="1" dirty="0" err="1" smtClean="0"/>
              <a:t>Grooming</a:t>
            </a:r>
            <a:r>
              <a:rPr lang="es-ES" dirty="0" smtClean="0"/>
              <a:t>), se genere entre victima y victimario un </a:t>
            </a:r>
            <a:r>
              <a:rPr lang="es-ES" b="1" dirty="0" smtClean="0"/>
              <a:t>encuentro personal</a:t>
            </a:r>
            <a:r>
              <a:rPr lang="es-ES" dirty="0" smtClean="0"/>
              <a:t>, el cual de gestarse podría con seguridad terminar con la vida de la victima.</a:t>
            </a:r>
          </a:p>
          <a:p>
            <a:endParaRPr lang="es-E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588680"/>
          </a:xfrm>
        </p:spPr>
        <p:txBody>
          <a:bodyPr/>
          <a:lstStyle/>
          <a:p>
            <a:r>
              <a:rPr lang="es-ES" u="sng" dirty="0" smtClean="0"/>
              <a:t>Como lo evitamos?</a:t>
            </a:r>
            <a:endParaRPr lang="es-ES" dirty="0"/>
          </a:p>
        </p:txBody>
      </p:sp>
      <p:sp>
        <p:nvSpPr>
          <p:cNvPr id="3" name="2 Marcador de contenido"/>
          <p:cNvSpPr>
            <a:spLocks noGrp="1"/>
          </p:cNvSpPr>
          <p:nvPr>
            <p:ph idx="1"/>
          </p:nvPr>
        </p:nvSpPr>
        <p:spPr>
          <a:xfrm>
            <a:off x="457200" y="980728"/>
            <a:ext cx="7239000" cy="5475008"/>
          </a:xfrm>
        </p:spPr>
        <p:txBody>
          <a:bodyPr>
            <a:normAutofit fontScale="92500" lnSpcReduction="20000"/>
          </a:bodyPr>
          <a:lstStyle/>
          <a:p>
            <a:r>
              <a:rPr lang="es-ES" dirty="0" smtClean="0"/>
              <a:t>Para evitar este peligro es fundamental que los padres </a:t>
            </a:r>
            <a:r>
              <a:rPr lang="es-ES" b="1" dirty="0" smtClean="0"/>
              <a:t>supervisen</a:t>
            </a:r>
            <a:r>
              <a:rPr lang="es-ES" dirty="0" smtClean="0"/>
              <a:t>, con mucho </a:t>
            </a:r>
            <a:r>
              <a:rPr lang="es-ES" b="1" dirty="0" smtClean="0"/>
              <a:t>respeto</a:t>
            </a:r>
            <a:r>
              <a:rPr lang="es-ES" dirty="0" smtClean="0"/>
              <a:t>, el acceso de sus hijos a Internet: Chat, mensajes instantáneos y charla interactiva, así como su correo electrónico. Es importante que los hijos entiendan que es parte del </a:t>
            </a:r>
            <a:r>
              <a:rPr lang="es-ES" b="1" dirty="0" smtClean="0"/>
              <a:t>rol</a:t>
            </a:r>
            <a:r>
              <a:rPr lang="es-ES" dirty="0" smtClean="0"/>
              <a:t> de su padre/madre preocuparse por su integridad y bienestar</a:t>
            </a:r>
            <a:r>
              <a:rPr lang="es-ES" dirty="0" smtClean="0"/>
              <a:t>.</a:t>
            </a:r>
            <a:r>
              <a:rPr lang="es-ES" dirty="0" smtClean="0"/>
              <a:t> </a:t>
            </a:r>
          </a:p>
          <a:p>
            <a:pPr lvl="0"/>
            <a:r>
              <a:rPr lang="es-ES" dirty="0" smtClean="0"/>
              <a:t>Si es posible sitúe la computadora de la casa en una habitación de </a:t>
            </a:r>
            <a:r>
              <a:rPr lang="es-ES" b="1" dirty="0" smtClean="0"/>
              <a:t>uso común</a:t>
            </a:r>
            <a:r>
              <a:rPr lang="es-ES" dirty="0" smtClean="0"/>
              <a:t>, donde pueda tener conocimiento de los sitios que visitan sus hijos. Evite instalarlo en el dormitorio de sus hijos menores, ya que allí es difícil supervisarlos.</a:t>
            </a:r>
          </a:p>
          <a:p>
            <a:pPr lvl="0"/>
            <a:r>
              <a:rPr lang="es-ES" dirty="0" smtClean="0"/>
              <a:t>No instale una webcam en el computador a libre disposición de sus hijos menores de edad.</a:t>
            </a:r>
          </a:p>
          <a:p>
            <a:pPr lvl="0"/>
            <a:r>
              <a:rPr lang="es-ES" b="1" dirty="0" smtClean="0"/>
              <a:t>Pregunte</a:t>
            </a:r>
            <a:r>
              <a:rPr lang="es-ES" dirty="0" smtClean="0"/>
              <a:t> a sus hijos qué páginas visitan, con quién hablan y sobre qué.</a:t>
            </a:r>
          </a:p>
          <a:p>
            <a:endParaRPr lang="es-E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239000" cy="6120680"/>
          </a:xfrm>
        </p:spPr>
        <p:txBody>
          <a:bodyPr>
            <a:normAutofit fontScale="92500" lnSpcReduction="20000"/>
          </a:bodyPr>
          <a:lstStyle/>
          <a:p>
            <a:pPr lvl="0"/>
            <a:r>
              <a:rPr lang="es-ES" b="1" dirty="0" smtClean="0"/>
              <a:t>Hábleles</a:t>
            </a:r>
            <a:r>
              <a:rPr lang="es-ES" dirty="0" smtClean="0"/>
              <a:t> de los </a:t>
            </a:r>
            <a:r>
              <a:rPr lang="es-ES" b="1" dirty="0" smtClean="0"/>
              <a:t>riesgos</a:t>
            </a:r>
            <a:r>
              <a:rPr lang="es-ES" dirty="0" smtClean="0"/>
              <a:t> de Internet. Que sea un mundo virtual no quiere decir que no pueda acabar afectándoles. </a:t>
            </a:r>
            <a:r>
              <a:rPr lang="es-ES" b="1" dirty="0" smtClean="0"/>
              <a:t>Apagar la computadora no elimina el problema.</a:t>
            </a:r>
          </a:p>
          <a:p>
            <a:pPr lvl="0"/>
            <a:r>
              <a:rPr lang="es-ES" dirty="0" smtClean="0"/>
              <a:t>Insista en que no deben revelar datos personales a gente que hayan conocido a través de chats, Messenger, </a:t>
            </a:r>
            <a:r>
              <a:rPr lang="es-ES" dirty="0" err="1" smtClean="0"/>
              <a:t>Facebook</a:t>
            </a:r>
            <a:r>
              <a:rPr lang="es-ES" dirty="0" smtClean="0"/>
              <a:t>, etc. Y pregúnteles periódicamente por los contactos que van agregando a su cuenta de Messenger u otro tipo de mensajería instantánea. </a:t>
            </a:r>
            <a:r>
              <a:rPr lang="es-ES" b="1" dirty="0" smtClean="0"/>
              <a:t>¿Quiénes son? ¿Dónde los han conocido?</a:t>
            </a:r>
          </a:p>
          <a:p>
            <a:pPr lvl="0"/>
            <a:r>
              <a:rPr lang="es-ES" dirty="0" smtClean="0"/>
              <a:t>Explíqueles que </a:t>
            </a:r>
            <a:r>
              <a:rPr lang="es-ES" b="1" dirty="0" smtClean="0"/>
              <a:t>nunca</a:t>
            </a:r>
            <a:r>
              <a:rPr lang="es-ES" dirty="0" smtClean="0"/>
              <a:t> deben mandar fotos ni videos suyos ni de sus amigos a </a:t>
            </a:r>
            <a:r>
              <a:rPr lang="es-ES" b="1" dirty="0" smtClean="0"/>
              <a:t>desconocidos</a:t>
            </a:r>
            <a:r>
              <a:rPr lang="es-ES" dirty="0" smtClean="0"/>
              <a:t>.</a:t>
            </a:r>
          </a:p>
          <a:p>
            <a:pPr lvl="0"/>
            <a:r>
              <a:rPr lang="es-ES" dirty="0" smtClean="0"/>
              <a:t>Pregunte a sus hijos si tienen un </a:t>
            </a:r>
            <a:r>
              <a:rPr lang="es-ES" dirty="0" err="1" smtClean="0"/>
              <a:t>facebook</a:t>
            </a:r>
            <a:r>
              <a:rPr lang="es-ES" dirty="0" smtClean="0"/>
              <a:t>, </a:t>
            </a:r>
            <a:r>
              <a:rPr lang="es-ES" dirty="0" err="1" smtClean="0"/>
              <a:t>fotolog</a:t>
            </a:r>
            <a:r>
              <a:rPr lang="es-ES" dirty="0" smtClean="0"/>
              <a:t>, </a:t>
            </a:r>
            <a:r>
              <a:rPr lang="es-ES" dirty="0" err="1" smtClean="0"/>
              <a:t>metroflog</a:t>
            </a:r>
            <a:r>
              <a:rPr lang="es-ES" dirty="0" smtClean="0"/>
              <a:t>, etc., y pídales que se lo muestren y hábleles de lo importante que es la privacidad. También aconséjeles no publicar fotografías provocativas.</a:t>
            </a:r>
          </a:p>
          <a:p>
            <a:endParaRPr lang="es-E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6277312"/>
          </a:xfrm>
        </p:spPr>
        <p:txBody>
          <a:bodyPr/>
          <a:lstStyle/>
          <a:p>
            <a:r>
              <a:rPr lang="es-ES" i="1" dirty="0" smtClean="0"/>
              <a:t>“Para enfrentar estos riesgos, la comunicación y la confianza </a:t>
            </a:r>
            <a:r>
              <a:rPr lang="es-ES" i="1" dirty="0" smtClean="0"/>
              <a:t>los niños </a:t>
            </a:r>
            <a:r>
              <a:rPr lang="es-ES" i="1" dirty="0" smtClean="0"/>
              <a:t>serán siempre el camino más efectivo</a:t>
            </a:r>
            <a:r>
              <a:rPr lang="es-ES" i="1" dirty="0" smtClean="0"/>
              <a:t>”</a:t>
            </a:r>
            <a:br>
              <a:rPr lang="es-ES" i="1" dirty="0" smtClean="0"/>
            </a:br>
            <a:r>
              <a:rPr lang="es-ES" i="1" dirty="0" smtClean="0"/>
              <a:t/>
            </a:r>
            <a:br>
              <a:rPr lang="es-ES" i="1" dirty="0" smtClean="0"/>
            </a:br>
            <a:r>
              <a:rPr lang="es-ES" i="1" dirty="0" smtClean="0"/>
              <a:t/>
            </a:r>
            <a:br>
              <a:rPr lang="es-ES" i="1" dirty="0" smtClean="0"/>
            </a:br>
            <a:r>
              <a:rPr lang="es-ES" i="1" dirty="0" smtClean="0"/>
              <a:t/>
            </a:r>
            <a:br>
              <a:rPr lang="es-ES" i="1" dirty="0" smtClean="0"/>
            </a:br>
            <a:r>
              <a:rPr lang="es-ES" i="1" dirty="0" smtClean="0"/>
              <a:t/>
            </a:r>
            <a:br>
              <a:rPr lang="es-ES" i="1" dirty="0" smtClean="0"/>
            </a:br>
            <a:endParaRPr lang="es-E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124</TotalTime>
  <Words>1166</Words>
  <Application>Microsoft Office PowerPoint</Application>
  <PresentationFormat>Presentación en pantalla (4:3)</PresentationFormat>
  <Paragraphs>72</Paragraphs>
  <Slides>17</Slides>
  <Notes>1</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Opulento</vt:lpstr>
      <vt:lpstr>SEGURIDAD DE LOS MENORES EN INTERNET</vt:lpstr>
      <vt:lpstr>POR QUE? </vt:lpstr>
      <vt:lpstr>QUE AMENAZAS EXISTEN LA rED? </vt:lpstr>
      <vt:lpstr>Diapositiva 4</vt:lpstr>
      <vt:lpstr>Metodologias  </vt:lpstr>
      <vt:lpstr>QUE ES EL GROOMING?</vt:lpstr>
      <vt:lpstr>FASES</vt:lpstr>
      <vt:lpstr>Diapositiva 8</vt:lpstr>
      <vt:lpstr>CYBER ACOSO (post grooming)</vt:lpstr>
      <vt:lpstr>CYBER ACOSO</vt:lpstr>
      <vt:lpstr>Diapositiva 11</vt:lpstr>
      <vt:lpstr>Redes sociales</vt:lpstr>
      <vt:lpstr>DESTINO DEL MATERIAL</vt:lpstr>
      <vt:lpstr>CONSECUENCIAS</vt:lpstr>
      <vt:lpstr>Como lo evitamos?</vt:lpstr>
      <vt:lpstr>Diapositiva 16</vt:lpstr>
      <vt:lpstr>“Para enfrentar estos riesgos, la comunicación y la confianza los niños serán siempre el camino más efectivo”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SEGURIDAD DE LOS MENORES EN INTERNET</dc:title>
  <dc:creator>Usuario</dc:creator>
  <cp:lastModifiedBy>Usuario</cp:lastModifiedBy>
  <cp:revision>13</cp:revision>
  <dcterms:created xsi:type="dcterms:W3CDTF">2012-03-23T02:35:53Z</dcterms:created>
  <dcterms:modified xsi:type="dcterms:W3CDTF">2012-03-23T04:40:13Z</dcterms:modified>
</cp:coreProperties>
</file>