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80" r:id="rId3"/>
    <p:sldId id="256" r:id="rId4"/>
    <p:sldId id="278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77" r:id="rId18"/>
    <p:sldId id="269" r:id="rId19"/>
    <p:sldId id="270" r:id="rId20"/>
    <p:sldId id="271" r:id="rId21"/>
    <p:sldId id="272" r:id="rId22"/>
    <p:sldId id="286" r:id="rId23"/>
    <p:sldId id="283" r:id="rId24"/>
    <p:sldId id="285" r:id="rId25"/>
    <p:sldId id="284" r:id="rId26"/>
    <p:sldId id="273" r:id="rId27"/>
    <p:sldId id="274" r:id="rId28"/>
    <p:sldId id="275" r:id="rId29"/>
    <p:sldId id="281" r:id="rId30"/>
    <p:sldId id="282" r:id="rId31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CC99"/>
    <a:srgbClr val="FF3300"/>
    <a:srgbClr val="FF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28.xml"/><Relationship Id="rId3" Type="http://schemas.openxmlformats.org/officeDocument/2006/relationships/slide" Target="slides/slide7.xml"/><Relationship Id="rId7" Type="http://schemas.openxmlformats.org/officeDocument/2006/relationships/slide" Target="slides/slide27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6" Type="http://schemas.openxmlformats.org/officeDocument/2006/relationships/slide" Target="slides/slide26.xml"/><Relationship Id="rId5" Type="http://schemas.openxmlformats.org/officeDocument/2006/relationships/slide" Target="slides/slide21.xml"/><Relationship Id="rId4" Type="http://schemas.openxmlformats.org/officeDocument/2006/relationships/slide" Target="slides/slide17.xml"/><Relationship Id="rId9" Type="http://schemas.openxmlformats.org/officeDocument/2006/relationships/slide" Target="slides/slide2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ED6FF5-A653-4E97-B6C7-18368275F732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B1A5B266-43A7-4D96-B1F5-DB5329B681A9}">
      <dgm:prSet custT="1"/>
      <dgm:spPr>
        <a:solidFill>
          <a:schemeClr val="tx2">
            <a:lumMod val="65000"/>
            <a:lumOff val="35000"/>
          </a:schemeClr>
        </a:solidFill>
      </dgm:spPr>
      <dgm:t>
        <a:bodyPr/>
        <a:lstStyle/>
        <a:p>
          <a:pPr algn="ctr" rtl="0"/>
          <a:r>
            <a:rPr lang="es-ES_tradnl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rPr>
            <a:t>JORNADA DE ACTUALIZACIÓN EN TUBERCULOSIS</a:t>
          </a:r>
          <a:endParaRPr lang="es-ES_tradnl" sz="28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itchFamily="34" charset="0"/>
          </a:endParaRPr>
        </a:p>
      </dgm:t>
    </dgm:pt>
    <dgm:pt modelId="{7D21ED12-170F-4EF3-8DB0-D7224EE9E14A}" type="parTrans" cxnId="{C5F70491-ABAE-4702-A2FE-54742280A2AC}">
      <dgm:prSet/>
      <dgm:spPr/>
      <dgm:t>
        <a:bodyPr/>
        <a:lstStyle/>
        <a:p>
          <a:endParaRPr lang="es-ES_tradnl"/>
        </a:p>
      </dgm:t>
    </dgm:pt>
    <dgm:pt modelId="{26729AE8-28C0-4335-8555-896D451EDCC2}" type="sibTrans" cxnId="{C5F70491-ABAE-4702-A2FE-54742280A2AC}">
      <dgm:prSet/>
      <dgm:spPr/>
      <dgm:t>
        <a:bodyPr/>
        <a:lstStyle/>
        <a:p>
          <a:endParaRPr lang="es-ES_tradnl"/>
        </a:p>
      </dgm:t>
    </dgm:pt>
    <dgm:pt modelId="{9394779D-00C2-4DA6-A62A-1D236A83F969}" type="pres">
      <dgm:prSet presAssocID="{CCED6FF5-A653-4E97-B6C7-18368275F732}" presName="linear" presStyleCnt="0">
        <dgm:presLayoutVars>
          <dgm:animLvl val="lvl"/>
          <dgm:resizeHandles val="exact"/>
        </dgm:presLayoutVars>
      </dgm:prSet>
      <dgm:spPr/>
    </dgm:pt>
    <dgm:pt modelId="{B1A4A705-8641-4BDD-92B6-5DB632DD1F45}" type="pres">
      <dgm:prSet presAssocID="{B1A5B266-43A7-4D96-B1F5-DB5329B681A9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9A8E6A5A-855C-4B42-A72A-65F3F1A82CA5}" type="presOf" srcId="{CCED6FF5-A653-4E97-B6C7-18368275F732}" destId="{9394779D-00C2-4DA6-A62A-1D236A83F969}" srcOrd="0" destOrd="0" presId="urn:microsoft.com/office/officeart/2005/8/layout/vList2"/>
    <dgm:cxn modelId="{2B1BB63A-1F4D-45F7-A9D8-DA4E27375B67}" type="presOf" srcId="{B1A5B266-43A7-4D96-B1F5-DB5329B681A9}" destId="{B1A4A705-8641-4BDD-92B6-5DB632DD1F45}" srcOrd="0" destOrd="0" presId="urn:microsoft.com/office/officeart/2005/8/layout/vList2"/>
    <dgm:cxn modelId="{C5F70491-ABAE-4702-A2FE-54742280A2AC}" srcId="{CCED6FF5-A653-4E97-B6C7-18368275F732}" destId="{B1A5B266-43A7-4D96-B1F5-DB5329B681A9}" srcOrd="0" destOrd="0" parTransId="{7D21ED12-170F-4EF3-8DB0-D7224EE9E14A}" sibTransId="{26729AE8-28C0-4335-8555-896D451EDCC2}"/>
    <dgm:cxn modelId="{20C29FDC-991A-49BB-9326-929313D899FE}" type="presParOf" srcId="{9394779D-00C2-4DA6-A62A-1D236A83F969}" destId="{B1A4A705-8641-4BDD-92B6-5DB632DD1F4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1A4A705-8641-4BDD-92B6-5DB632DD1F45}">
      <dsp:nvSpPr>
        <dsp:cNvPr id="0" name=""/>
        <dsp:cNvSpPr/>
      </dsp:nvSpPr>
      <dsp:spPr>
        <a:xfrm>
          <a:off x="0" y="251586"/>
          <a:ext cx="4104456" cy="2243475"/>
        </a:xfrm>
        <a:prstGeom prst="roundRect">
          <a:avLst/>
        </a:prstGeom>
        <a:solidFill>
          <a:schemeClr val="tx2">
            <a:lumMod val="65000"/>
            <a:lumOff val="3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800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rPr>
            <a:t>JORNADA DE ACTUALIZACIÓN EN TUBERCULOSIS</a:t>
          </a:r>
          <a:endParaRPr lang="es-ES_tradnl" sz="2800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itchFamily="34" charset="0"/>
          </a:endParaRPr>
        </a:p>
      </dsp:txBody>
      <dsp:txXfrm>
        <a:off x="0" y="251586"/>
        <a:ext cx="4104456" cy="22434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2BF649-292D-4C7E-B669-8A6B87D58776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19E45A-5F23-4302-9A10-73560EBC4864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AA69A5-5CDE-4044-BB3D-07A3E0627A65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3DE91-D20D-4D39-B962-7BC67ED77594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428711-7988-43EF-A3E8-F02F0216A510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280FC8-8847-4F7B-891F-1B16A5A35BCB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E9D61A-3607-4386-82EB-6D85E36194FF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409559-E795-4044-BFE3-E693E56DD5ED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CE59A0-1176-48ED-92CE-55064CF2DE4D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E764E-5592-477A-8F1F-4817A8860B4E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EE3B62-7AB2-4ED4-BE30-29468715F93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s-E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E4398D-27BF-481E-ABC5-3CAF529D8B5E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s-E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E2517A-C84E-447D-A012-B8C1DC82560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CB426ED-C8BB-481C-AA71-26A66CAE8480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</p:nvPr>
        </p:nvGraphicFramePr>
        <p:xfrm>
          <a:off x="4860032" y="2996952"/>
          <a:ext cx="4104456" cy="2746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5004048" y="332656"/>
            <a:ext cx="3670176" cy="2160240"/>
          </a:xfrm>
        </p:spPr>
        <p:txBody>
          <a:bodyPr/>
          <a:lstStyle/>
          <a:p>
            <a:pPr algn="ctr">
              <a:buNone/>
            </a:pPr>
            <a:r>
              <a:rPr lang="es-ES_tradn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 pitchFamily="34" charset="0"/>
              </a:rPr>
              <a:t>Comisión Honoraria para la Lucha Antituberculosa </a:t>
            </a:r>
          </a:p>
          <a:p>
            <a:pPr algn="ctr">
              <a:buNone/>
            </a:pPr>
            <a:r>
              <a:rPr lang="es-ES_tradn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 pitchFamily="34" charset="0"/>
              </a:rPr>
              <a:t>CHLA-EP</a:t>
            </a:r>
            <a:endParaRPr lang="es-ES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Impact" pitchFamily="34" charset="0"/>
            </a:endParaRPr>
          </a:p>
          <a:p>
            <a:pPr algn="ctr"/>
            <a:endParaRPr lang="es-ES_tradnl" dirty="0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332656"/>
            <a:ext cx="4540967" cy="6279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Logo CHLA-E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675" y="1773238"/>
            <a:ext cx="3168650" cy="313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5908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s-ES_tradnl" sz="6000" smtClean="0">
                <a:effectLst>
                  <a:outerShdw blurRad="38100" dist="38100" dir="2700000" algn="tl">
                    <a:srgbClr val="C0C0C0"/>
                  </a:outerShdw>
                </a:effectLst>
                <a:latin typeface="Stencil" pitchFamily="82" charset="0"/>
              </a:rPr>
              <a:t>TUBERCULOSIS</a:t>
            </a:r>
            <a:endParaRPr lang="es-ES" sz="6000" smtClean="0">
              <a:effectLst>
                <a:outerShdw blurRad="38100" dist="38100" dir="2700000" algn="tl">
                  <a:srgbClr val="C0C0C0"/>
                </a:outerShdw>
              </a:effectLst>
              <a:latin typeface="Stencil" pitchFamily="82" charset="0"/>
            </a:endParaRP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s-ES_tradnl" b="1" smtClean="0">
              <a:latin typeface="Arial Narrow" pitchFamily="34" charset="0"/>
            </a:endParaRPr>
          </a:p>
          <a:p>
            <a:pPr eaLnBrk="1" hangingPunct="1"/>
            <a:endParaRPr lang="es-ES_tradnl" b="1" smtClean="0">
              <a:latin typeface="Arial Narrow" pitchFamily="34" charset="0"/>
            </a:endParaRPr>
          </a:p>
          <a:p>
            <a:pPr eaLnBrk="1" hangingPunct="1"/>
            <a:r>
              <a:rPr lang="es-ES_tradnl" b="1" smtClean="0">
                <a:latin typeface="Arial Narrow" pitchFamily="34" charset="0"/>
              </a:rPr>
              <a:t>Dr. Jorge Rodríguez-De Marco</a:t>
            </a:r>
            <a:endParaRPr lang="es-ES" b="1" smtClean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b="1" smtClean="0">
                <a:latin typeface="Arial Narrow" pitchFamily="34" charset="0"/>
              </a:rPr>
              <a:t>Definición</a:t>
            </a:r>
            <a:r>
              <a:rPr lang="es-ES" b="1" smtClean="0">
                <a:latin typeface="Tahoma" pitchFamily="34" charset="0"/>
              </a:rPr>
              <a:t/>
            </a:r>
            <a:br>
              <a:rPr lang="es-ES" b="1" smtClean="0">
                <a:latin typeface="Tahoma" pitchFamily="34" charset="0"/>
              </a:rPr>
            </a:br>
            <a:endParaRPr lang="es-ES" b="1" smtClean="0">
              <a:latin typeface="Tahoma" pitchFamily="34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s-ES_tradnl" sz="2800" smtClean="0">
                <a:latin typeface="Arial Narrow" pitchFamily="34" charset="0"/>
              </a:rPr>
              <a:t>E</a:t>
            </a:r>
            <a:r>
              <a:rPr lang="es-ES" sz="2800" smtClean="0">
                <a:latin typeface="Arial Narrow" pitchFamily="34" charset="0"/>
              </a:rPr>
              <a:t>nfermedad infecto-contagiosa producida por el </a:t>
            </a:r>
            <a:r>
              <a:rPr lang="es-ES" sz="2800" b="1" i="1" smtClean="0">
                <a:latin typeface="Arial Narrow" pitchFamily="34" charset="0"/>
              </a:rPr>
              <a:t>Mycobacterium tuberculosis</a:t>
            </a:r>
            <a:r>
              <a:rPr lang="es-ES" sz="2800" smtClean="0">
                <a:latin typeface="Arial Narrow" pitchFamily="34" charset="0"/>
              </a:rPr>
              <a:t> o Bacilo de Koch (BK)</a:t>
            </a:r>
            <a:endParaRPr lang="es-ES_tradnl" sz="2800" smtClean="0">
              <a:latin typeface="Arial Narrow" pitchFamily="34" charset="0"/>
            </a:endParaRPr>
          </a:p>
          <a:p>
            <a:pPr eaLnBrk="1" hangingPunct="1"/>
            <a:endParaRPr lang="es-ES" sz="2800" b="1" smtClean="0"/>
          </a:p>
        </p:txBody>
      </p:sp>
      <p:pic>
        <p:nvPicPr>
          <p:cNvPr id="5124" name="Picture 6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03800" y="1989138"/>
            <a:ext cx="3535363" cy="3817937"/>
          </a:xfrm>
        </p:spPr>
      </p:pic>
      <p:sp>
        <p:nvSpPr>
          <p:cNvPr id="5125" name="Text Box 7"/>
          <p:cNvSpPr txBox="1">
            <a:spLocks noChangeArrowheads="1"/>
          </p:cNvSpPr>
          <p:nvPr/>
        </p:nvSpPr>
        <p:spPr bwMode="auto">
          <a:xfrm>
            <a:off x="5076825" y="5229225"/>
            <a:ext cx="1468438" cy="5334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" sz="1600">
                <a:solidFill>
                  <a:schemeClr val="bg1"/>
                </a:solidFill>
                <a:latin typeface="Arial Narrow" pitchFamily="34" charset="0"/>
              </a:rPr>
              <a:t>Dr. Roberto Koch</a:t>
            </a:r>
          </a:p>
          <a:p>
            <a:pPr algn="ctr">
              <a:lnSpc>
                <a:spcPct val="90000"/>
              </a:lnSpc>
            </a:pPr>
            <a:r>
              <a:rPr lang="es-ES" sz="1600">
                <a:solidFill>
                  <a:schemeClr val="bg1"/>
                </a:solidFill>
                <a:latin typeface="Arial Narrow" pitchFamily="34" charset="0"/>
              </a:rPr>
              <a:t>1843 - 1910</a:t>
            </a:r>
          </a:p>
        </p:txBody>
      </p:sp>
      <p:sp>
        <p:nvSpPr>
          <p:cNvPr id="5126" name="Rectangle 8"/>
          <p:cNvSpPr>
            <a:spLocks noChangeArrowheads="1"/>
          </p:cNvSpPr>
          <p:nvPr/>
        </p:nvSpPr>
        <p:spPr bwMode="auto">
          <a:xfrm>
            <a:off x="900113" y="4849813"/>
            <a:ext cx="3527425" cy="879475"/>
          </a:xfrm>
          <a:prstGeom prst="rect">
            <a:avLst/>
          </a:prstGeom>
          <a:solidFill>
            <a:srgbClr val="FFCC00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>
                <a:latin typeface="Arial Narrow" pitchFamily="34" charset="0"/>
              </a:rPr>
              <a:t>Presenta sus hallazgos el </a:t>
            </a:r>
          </a:p>
          <a:p>
            <a:pPr algn="ctr"/>
            <a:r>
              <a:rPr lang="es-ES">
                <a:latin typeface="Arial Narrow" pitchFamily="34" charset="0"/>
              </a:rPr>
              <a:t>24 de marzo de 1882</a:t>
            </a:r>
            <a:r>
              <a:rPr lang="es-ES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b="1" smtClean="0">
                <a:latin typeface="Arial Narrow" pitchFamily="34" charset="0"/>
              </a:rPr>
              <a:t>Clasificación </a:t>
            </a:r>
            <a:r>
              <a:rPr lang="es-ES_tradnl" b="1" smtClean="0">
                <a:latin typeface="Arial Narrow" pitchFamily="34" charset="0"/>
              </a:rPr>
              <a:t>C</a:t>
            </a:r>
            <a:r>
              <a:rPr lang="es-ES" b="1" smtClean="0">
                <a:latin typeface="Arial Narrow" pitchFamily="34" charset="0"/>
              </a:rPr>
              <a:t>ientífica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981200"/>
            <a:ext cx="4114800" cy="4114800"/>
          </a:xfrm>
        </p:spPr>
        <p:txBody>
          <a:bodyPr/>
          <a:lstStyle/>
          <a:p>
            <a:pPr eaLnBrk="1" hangingPunct="1">
              <a:lnSpc>
                <a:spcPct val="70000"/>
              </a:lnSpc>
            </a:pPr>
            <a:r>
              <a:rPr lang="es-ES" sz="2400" smtClean="0">
                <a:latin typeface="Arial Narrow" pitchFamily="34" charset="0"/>
              </a:rPr>
              <a:t>Reino:</a:t>
            </a:r>
            <a:r>
              <a:rPr lang="es-ES_tradnl" sz="2400" smtClean="0">
                <a:latin typeface="Arial Narrow" pitchFamily="34" charset="0"/>
              </a:rPr>
              <a:t> </a:t>
            </a:r>
            <a:r>
              <a:rPr lang="es-ES" sz="2400" smtClean="0">
                <a:latin typeface="Arial Narrow" pitchFamily="34" charset="0"/>
              </a:rPr>
              <a:t>Bacteria</a:t>
            </a:r>
            <a:br>
              <a:rPr lang="es-ES" sz="2400" smtClean="0">
                <a:latin typeface="Arial Narrow" pitchFamily="34" charset="0"/>
              </a:rPr>
            </a:br>
            <a:endParaRPr lang="es-ES" sz="2400" smtClean="0">
              <a:latin typeface="Arial Narrow" pitchFamily="34" charset="0"/>
            </a:endParaRPr>
          </a:p>
          <a:p>
            <a:pPr eaLnBrk="1" hangingPunct="1">
              <a:lnSpc>
                <a:spcPct val="70000"/>
              </a:lnSpc>
            </a:pPr>
            <a:r>
              <a:rPr lang="es-ES" sz="2400" smtClean="0">
                <a:latin typeface="Arial Narrow" pitchFamily="34" charset="0"/>
              </a:rPr>
              <a:t>Filo:</a:t>
            </a:r>
            <a:r>
              <a:rPr lang="es-ES_tradnl" sz="2400" smtClean="0">
                <a:latin typeface="Arial Narrow" pitchFamily="34" charset="0"/>
              </a:rPr>
              <a:t> </a:t>
            </a:r>
            <a:r>
              <a:rPr lang="es-ES" sz="2400" smtClean="0">
                <a:latin typeface="Arial Narrow" pitchFamily="34" charset="0"/>
              </a:rPr>
              <a:t>Actinobacteria</a:t>
            </a:r>
            <a:br>
              <a:rPr lang="es-ES" sz="2400" smtClean="0">
                <a:latin typeface="Arial Narrow" pitchFamily="34" charset="0"/>
              </a:rPr>
            </a:br>
            <a:endParaRPr lang="es-ES" sz="2400" smtClean="0">
              <a:latin typeface="Arial Narrow" pitchFamily="34" charset="0"/>
            </a:endParaRPr>
          </a:p>
          <a:p>
            <a:pPr eaLnBrk="1" hangingPunct="1">
              <a:lnSpc>
                <a:spcPct val="70000"/>
              </a:lnSpc>
            </a:pPr>
            <a:r>
              <a:rPr lang="es-ES" sz="2400" smtClean="0">
                <a:latin typeface="Arial Narrow" pitchFamily="34" charset="0"/>
              </a:rPr>
              <a:t>Orden:</a:t>
            </a:r>
            <a:r>
              <a:rPr lang="es-ES_tradnl" sz="2400" smtClean="0">
                <a:latin typeface="Arial Narrow" pitchFamily="34" charset="0"/>
              </a:rPr>
              <a:t> </a:t>
            </a:r>
            <a:r>
              <a:rPr lang="es-ES" sz="2400" smtClean="0">
                <a:latin typeface="Arial Narrow" pitchFamily="34" charset="0"/>
              </a:rPr>
              <a:t>Actinomycetales</a:t>
            </a:r>
            <a:br>
              <a:rPr lang="es-ES" sz="2400" smtClean="0">
                <a:latin typeface="Arial Narrow" pitchFamily="34" charset="0"/>
              </a:rPr>
            </a:br>
            <a:endParaRPr lang="es-ES" sz="2400" smtClean="0">
              <a:latin typeface="Arial Narrow" pitchFamily="34" charset="0"/>
            </a:endParaRPr>
          </a:p>
          <a:p>
            <a:pPr eaLnBrk="1" hangingPunct="1">
              <a:lnSpc>
                <a:spcPct val="70000"/>
              </a:lnSpc>
            </a:pPr>
            <a:r>
              <a:rPr lang="es-ES" sz="2400" smtClean="0">
                <a:latin typeface="Arial Narrow" pitchFamily="34" charset="0"/>
              </a:rPr>
              <a:t>Familia:</a:t>
            </a:r>
            <a:r>
              <a:rPr lang="es-ES_tradnl" sz="2400" smtClean="0">
                <a:latin typeface="Arial Narrow" pitchFamily="34" charset="0"/>
              </a:rPr>
              <a:t> </a:t>
            </a:r>
            <a:r>
              <a:rPr lang="es-ES" sz="2400" smtClean="0">
                <a:latin typeface="Arial Narrow" pitchFamily="34" charset="0"/>
              </a:rPr>
              <a:t>Mycobacteriaceae</a:t>
            </a:r>
            <a:br>
              <a:rPr lang="es-ES" sz="2400" smtClean="0">
                <a:latin typeface="Arial Narrow" pitchFamily="34" charset="0"/>
              </a:rPr>
            </a:br>
            <a:endParaRPr lang="es-ES" sz="2400" smtClean="0">
              <a:latin typeface="Arial Narrow" pitchFamily="34" charset="0"/>
            </a:endParaRPr>
          </a:p>
          <a:p>
            <a:pPr eaLnBrk="1" hangingPunct="1">
              <a:lnSpc>
                <a:spcPct val="70000"/>
              </a:lnSpc>
            </a:pPr>
            <a:r>
              <a:rPr lang="es-ES" sz="2400" smtClean="0">
                <a:latin typeface="Arial Narrow" pitchFamily="34" charset="0"/>
              </a:rPr>
              <a:t>Género:</a:t>
            </a:r>
            <a:r>
              <a:rPr lang="es-ES_tradnl" sz="2400" smtClean="0">
                <a:latin typeface="Arial Narrow" pitchFamily="34" charset="0"/>
              </a:rPr>
              <a:t> </a:t>
            </a:r>
            <a:r>
              <a:rPr lang="es-ES" sz="2400" i="1" smtClean="0">
                <a:latin typeface="Arial Narrow" pitchFamily="34" charset="0"/>
              </a:rPr>
              <a:t>Mycobacterium</a:t>
            </a:r>
            <a:r>
              <a:rPr lang="es-ES" sz="2400" smtClean="0">
                <a:latin typeface="Arial Narrow" pitchFamily="34" charset="0"/>
              </a:rPr>
              <a:t/>
            </a:r>
            <a:br>
              <a:rPr lang="es-ES" sz="2400" smtClean="0">
                <a:latin typeface="Arial Narrow" pitchFamily="34" charset="0"/>
              </a:rPr>
            </a:br>
            <a:endParaRPr lang="es-ES" sz="2400" smtClean="0">
              <a:latin typeface="Arial Narrow" pitchFamily="34" charset="0"/>
            </a:endParaRPr>
          </a:p>
          <a:p>
            <a:pPr eaLnBrk="1" hangingPunct="1">
              <a:lnSpc>
                <a:spcPct val="70000"/>
              </a:lnSpc>
            </a:pPr>
            <a:r>
              <a:rPr lang="es-ES" sz="2400" smtClean="0">
                <a:latin typeface="Arial Narrow" pitchFamily="34" charset="0"/>
              </a:rPr>
              <a:t>Especie:</a:t>
            </a:r>
            <a:r>
              <a:rPr lang="es-ES_tradnl" sz="2400" smtClean="0">
                <a:latin typeface="Arial Narrow" pitchFamily="34" charset="0"/>
              </a:rPr>
              <a:t> </a:t>
            </a:r>
            <a:r>
              <a:rPr lang="es-ES" sz="2400" b="1" i="1" smtClean="0">
                <a:latin typeface="Arial Narrow" pitchFamily="34" charset="0"/>
              </a:rPr>
              <a:t>M. tuberculosis</a:t>
            </a:r>
            <a:r>
              <a:rPr lang="es-ES" sz="2400" smtClean="0">
                <a:latin typeface="Arial Narrow" pitchFamily="34" charset="0"/>
              </a:rPr>
              <a:t/>
            </a:r>
            <a:br>
              <a:rPr lang="es-ES" sz="2400" smtClean="0">
                <a:latin typeface="Arial Narrow" pitchFamily="34" charset="0"/>
              </a:rPr>
            </a:br>
            <a:endParaRPr lang="es-ES" sz="2400" smtClean="0">
              <a:latin typeface="Arial Narrow" pitchFamily="34" charset="0"/>
            </a:endParaRPr>
          </a:p>
          <a:p>
            <a:pPr eaLnBrk="1" hangingPunct="1">
              <a:lnSpc>
                <a:spcPct val="70000"/>
              </a:lnSpc>
            </a:pPr>
            <a:r>
              <a:rPr lang="es-ES" sz="2400" smtClean="0">
                <a:latin typeface="Arial Narrow" pitchFamily="34" charset="0"/>
              </a:rPr>
              <a:t>Nombre binomial </a:t>
            </a:r>
            <a:r>
              <a:rPr lang="es-ES" sz="2400" b="1" i="1" smtClean="0">
                <a:latin typeface="Arial Narrow" pitchFamily="34" charset="0"/>
              </a:rPr>
              <a:t>Mycobacterium tuberculosi</a:t>
            </a:r>
            <a:r>
              <a:rPr lang="es-ES_tradnl" sz="2400" b="1" i="1" smtClean="0">
                <a:latin typeface="Arial Narrow" pitchFamily="34" charset="0"/>
              </a:rPr>
              <a:t>s</a:t>
            </a:r>
            <a:r>
              <a:rPr lang="es-ES" sz="2400" smtClean="0">
                <a:latin typeface="Arial Narrow" pitchFamily="34" charset="0"/>
              </a:rPr>
              <a:t> </a:t>
            </a:r>
          </a:p>
        </p:txBody>
      </p:sp>
      <p:pic>
        <p:nvPicPr>
          <p:cNvPr id="6148" name="Picture 4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 smtClean="0">
                <a:latin typeface="Arial Narrow" pitchFamily="34" charset="0"/>
              </a:rPr>
              <a:t>Micobacterias</a:t>
            </a:r>
            <a:r>
              <a:rPr lang="es-ES" dirty="0" smtClean="0">
                <a:cs typeface="Times New Roman" pitchFamily="18" charset="0"/>
              </a:rPr>
              <a:t/>
            </a:r>
            <a:br>
              <a:rPr lang="es-ES" dirty="0" smtClean="0">
                <a:cs typeface="Times New Roman" pitchFamily="18" charset="0"/>
              </a:rPr>
            </a:br>
            <a:endParaRPr lang="es-ES" dirty="0" smtClean="0">
              <a:cs typeface="Times New Roman" pitchFamily="18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556792"/>
            <a:ext cx="3810000" cy="453920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800" dirty="0" smtClean="0">
                <a:latin typeface="Arial Narrow" pitchFamily="34" charset="0"/>
              </a:rPr>
              <a:t>P</a:t>
            </a:r>
            <a:r>
              <a:rPr lang="es-ES" sz="2800" dirty="0" err="1" smtClean="0">
                <a:latin typeface="Arial Narrow" pitchFamily="34" charset="0"/>
              </a:rPr>
              <a:t>ropiedad</a:t>
            </a:r>
            <a:r>
              <a:rPr lang="es-ES" sz="2800" dirty="0" smtClean="0">
                <a:latin typeface="Arial Narrow" pitchFamily="34" charset="0"/>
              </a:rPr>
              <a:t> más característica de las micobacterias</a:t>
            </a:r>
            <a:r>
              <a:rPr lang="es-ES_tradnl" sz="2800" dirty="0" smtClean="0">
                <a:latin typeface="Arial Narrow" pitchFamily="34" charset="0"/>
              </a:rPr>
              <a:t> </a:t>
            </a:r>
            <a:r>
              <a:rPr lang="es-ES_tradnl" sz="2800" dirty="0" smtClean="0">
                <a:latin typeface="Arial Narrow" pitchFamily="34" charset="0"/>
                <a:sym typeface="Symbol" pitchFamily="18" charset="2"/>
              </a:rPr>
              <a:t></a:t>
            </a:r>
            <a:r>
              <a:rPr lang="es-ES" sz="2800" dirty="0" smtClean="0">
                <a:latin typeface="Arial Narrow" pitchFamily="34" charset="0"/>
              </a:rPr>
              <a:t> resisten la decoloración por </a:t>
            </a:r>
            <a:r>
              <a:rPr lang="es-ES" sz="2800" b="1" i="1" dirty="0" smtClean="0">
                <a:latin typeface="Arial Narrow" pitchFamily="34" charset="0"/>
              </a:rPr>
              <a:t>ácido</a:t>
            </a:r>
            <a:r>
              <a:rPr lang="es-ES" sz="2800" dirty="0" smtClean="0">
                <a:latin typeface="Arial Narrow" pitchFamily="34" charset="0"/>
              </a:rPr>
              <a:t> y </a:t>
            </a:r>
            <a:r>
              <a:rPr lang="es-ES" sz="2800" b="1" i="1" dirty="0" smtClean="0">
                <a:latin typeface="Arial Narrow" pitchFamily="34" charset="0"/>
              </a:rPr>
              <a:t>alcohol</a:t>
            </a:r>
            <a:r>
              <a:rPr lang="es-ES" sz="2800" dirty="0" smtClean="0">
                <a:latin typeface="Arial Narrow" pitchFamily="34" charset="0"/>
              </a:rPr>
              <a:t> </a:t>
            </a:r>
            <a:endParaRPr lang="es-ES_tradnl" sz="2800" dirty="0" smtClean="0">
              <a:latin typeface="Arial Narrow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ES" sz="2800" dirty="0" smtClean="0">
                <a:latin typeface="Arial Narrow" pitchFamily="34" charset="0"/>
              </a:rPr>
              <a:t>Esta propiedad </a:t>
            </a:r>
            <a:r>
              <a:rPr lang="es-ES" sz="2800" dirty="0" smtClean="0">
                <a:latin typeface="Arial Narrow" pitchFamily="34" charset="0"/>
                <a:sym typeface="Symbol" pitchFamily="18" charset="2"/>
              </a:rPr>
              <a:t></a:t>
            </a:r>
            <a:r>
              <a:rPr lang="es-ES" sz="2800" dirty="0" smtClean="0">
                <a:latin typeface="Arial Narrow" pitchFamily="34" charset="0"/>
              </a:rPr>
              <a:t> ácido-alcohol-resistencia (BAAR = </a:t>
            </a:r>
            <a:r>
              <a:rPr lang="es-ES" sz="2800" b="1" i="1" dirty="0" smtClean="0">
                <a:latin typeface="Arial Narrow" pitchFamily="34" charset="0"/>
              </a:rPr>
              <a:t>b</a:t>
            </a:r>
            <a:r>
              <a:rPr lang="es-ES" sz="2800" dirty="0" smtClean="0">
                <a:latin typeface="Arial Narrow" pitchFamily="34" charset="0"/>
              </a:rPr>
              <a:t>acilo </a:t>
            </a:r>
            <a:r>
              <a:rPr lang="es-ES" sz="2800" b="1" i="1" dirty="0" smtClean="0">
                <a:latin typeface="Arial Narrow" pitchFamily="34" charset="0"/>
              </a:rPr>
              <a:t>á</a:t>
            </a:r>
            <a:r>
              <a:rPr lang="es-ES" sz="2800" dirty="0" smtClean="0">
                <a:latin typeface="Arial Narrow" pitchFamily="34" charset="0"/>
              </a:rPr>
              <a:t>cido-</a:t>
            </a:r>
            <a:r>
              <a:rPr lang="es-ES" sz="2800" b="1" i="1" dirty="0" smtClean="0">
                <a:latin typeface="Arial Narrow" pitchFamily="34" charset="0"/>
              </a:rPr>
              <a:t>a</a:t>
            </a:r>
            <a:r>
              <a:rPr lang="es-ES" sz="2800" dirty="0" smtClean="0">
                <a:latin typeface="Arial Narrow" pitchFamily="34" charset="0"/>
              </a:rPr>
              <a:t>lcohol-</a:t>
            </a:r>
            <a:r>
              <a:rPr lang="es-ES" sz="2800" b="1" i="1" dirty="0" smtClean="0">
                <a:latin typeface="Arial Narrow" pitchFamily="34" charset="0"/>
              </a:rPr>
              <a:t>r</a:t>
            </a:r>
            <a:r>
              <a:rPr lang="es-ES" sz="2800" dirty="0" smtClean="0">
                <a:latin typeface="Arial Narrow" pitchFamily="34" charset="0"/>
              </a:rPr>
              <a:t>esistente)</a:t>
            </a:r>
          </a:p>
          <a:p>
            <a:pPr eaLnBrk="1" hangingPunct="1">
              <a:lnSpc>
                <a:spcPct val="90000"/>
              </a:lnSpc>
            </a:pPr>
            <a:r>
              <a:rPr lang="es-ES" sz="2800" b="1" i="1" dirty="0" err="1" smtClean="0">
                <a:latin typeface="Arial Narrow" pitchFamily="34" charset="0"/>
                <a:cs typeface="Times New Roman" pitchFamily="18" charset="0"/>
              </a:rPr>
              <a:t>Mycobacterium</a:t>
            </a:r>
            <a:r>
              <a:rPr lang="es-ES" sz="2800" b="1" i="1" dirty="0" smtClean="0">
                <a:latin typeface="Arial Narrow" pitchFamily="34" charset="0"/>
                <a:cs typeface="Times New Roman" pitchFamily="18" charset="0"/>
              </a:rPr>
              <a:t> tuberculosis</a:t>
            </a:r>
          </a:p>
          <a:p>
            <a:pPr eaLnBrk="1" hangingPunct="1">
              <a:lnSpc>
                <a:spcPct val="90000"/>
              </a:lnSpc>
            </a:pPr>
            <a:endParaRPr lang="es-ES" sz="2800" dirty="0" smtClean="0">
              <a:latin typeface="Arial Narrow" pitchFamily="34" charset="0"/>
            </a:endParaRPr>
          </a:p>
        </p:txBody>
      </p:sp>
      <p:pic>
        <p:nvPicPr>
          <p:cNvPr id="7172" name="Picture 4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718050" y="2133600"/>
            <a:ext cx="3670300" cy="3962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404664"/>
            <a:ext cx="7772400" cy="1143000"/>
          </a:xfrm>
        </p:spPr>
        <p:txBody>
          <a:bodyPr/>
          <a:lstStyle/>
          <a:p>
            <a:pPr eaLnBrk="1" hangingPunct="1"/>
            <a:r>
              <a:rPr lang="es-ES" b="1" dirty="0" smtClean="0">
                <a:latin typeface="Arial Narrow" pitchFamily="34" charset="0"/>
              </a:rPr>
              <a:t>Agente </a:t>
            </a:r>
            <a:r>
              <a:rPr lang="es-ES_tradnl" b="1" dirty="0" smtClean="0">
                <a:latin typeface="Arial Narrow" pitchFamily="34" charset="0"/>
              </a:rPr>
              <a:t>C</a:t>
            </a:r>
            <a:r>
              <a:rPr lang="es-ES" b="1" dirty="0" err="1" smtClean="0">
                <a:latin typeface="Arial Narrow" pitchFamily="34" charset="0"/>
              </a:rPr>
              <a:t>ausal</a:t>
            </a:r>
            <a:endParaRPr lang="es-ES" b="1" dirty="0" smtClean="0">
              <a:latin typeface="Arial Narrow" pitchFamily="34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1772816"/>
            <a:ext cx="7772400" cy="4320480"/>
          </a:xfrm>
        </p:spPr>
        <p:txBody>
          <a:bodyPr/>
          <a:lstStyle/>
          <a:p>
            <a:pPr eaLnBrk="1" hangingPunct="1"/>
            <a:r>
              <a:rPr lang="es-ES_tradnl" sz="2800" b="1" dirty="0" smtClean="0">
                <a:latin typeface="Arial Narrow" pitchFamily="34" charset="0"/>
              </a:rPr>
              <a:t>Complejo </a:t>
            </a:r>
            <a:r>
              <a:rPr lang="es-ES_tradnl" sz="2800" b="1" dirty="0" err="1" smtClean="0">
                <a:latin typeface="Arial Narrow" pitchFamily="34" charset="0"/>
              </a:rPr>
              <a:t>Mycobacterium</a:t>
            </a:r>
            <a:r>
              <a:rPr lang="es-ES_tradnl" sz="2800" b="1" dirty="0" smtClean="0">
                <a:latin typeface="Arial Narrow" pitchFamily="34" charset="0"/>
              </a:rPr>
              <a:t> tuberculosis:</a:t>
            </a:r>
          </a:p>
          <a:p>
            <a:pPr lvl="1" eaLnBrk="1" hangingPunct="1"/>
            <a:r>
              <a:rPr lang="es-ES_tradnl" sz="2000" b="1" i="1" dirty="0" err="1" smtClean="0">
                <a:latin typeface="Arial Narrow" pitchFamily="34" charset="0"/>
              </a:rPr>
              <a:t>Mycobacterium</a:t>
            </a:r>
            <a:r>
              <a:rPr lang="es-ES_tradnl" sz="2000" b="1" i="1" dirty="0" smtClean="0">
                <a:latin typeface="Arial Narrow" pitchFamily="34" charset="0"/>
              </a:rPr>
              <a:t> tuberculosis (B. de Koch)</a:t>
            </a:r>
          </a:p>
          <a:p>
            <a:pPr lvl="1" eaLnBrk="1" hangingPunct="1"/>
            <a:r>
              <a:rPr lang="es-ES_tradnl" sz="2000" dirty="0" smtClean="0">
                <a:latin typeface="Arial Narrow" pitchFamily="34" charset="0"/>
              </a:rPr>
              <a:t>M. </a:t>
            </a:r>
            <a:r>
              <a:rPr lang="es-ES_tradnl" sz="2000" dirty="0" err="1" smtClean="0">
                <a:latin typeface="Arial Narrow" pitchFamily="34" charset="0"/>
              </a:rPr>
              <a:t>bovis</a:t>
            </a:r>
            <a:endParaRPr lang="es-ES_tradnl" sz="2000" dirty="0" smtClean="0">
              <a:latin typeface="Arial Narrow" pitchFamily="34" charset="0"/>
            </a:endParaRPr>
          </a:p>
          <a:p>
            <a:pPr lvl="1" eaLnBrk="1" hangingPunct="1"/>
            <a:r>
              <a:rPr lang="es-ES_tradnl" sz="2000" dirty="0" smtClean="0">
                <a:latin typeface="Arial Narrow" pitchFamily="34" charset="0"/>
              </a:rPr>
              <a:t>M. </a:t>
            </a:r>
            <a:r>
              <a:rPr lang="es-ES_tradnl" sz="2000" dirty="0" err="1" smtClean="0">
                <a:latin typeface="Arial Narrow" pitchFamily="34" charset="0"/>
              </a:rPr>
              <a:t>microti</a:t>
            </a:r>
            <a:endParaRPr lang="es-ES_tradnl" sz="2000" dirty="0" smtClean="0">
              <a:latin typeface="Arial Narrow" pitchFamily="34" charset="0"/>
            </a:endParaRPr>
          </a:p>
          <a:p>
            <a:pPr lvl="1" eaLnBrk="1" hangingPunct="1"/>
            <a:r>
              <a:rPr lang="es-ES_tradnl" sz="2000" dirty="0" smtClean="0">
                <a:latin typeface="Arial Narrow" pitchFamily="34" charset="0"/>
              </a:rPr>
              <a:t>M. </a:t>
            </a:r>
            <a:r>
              <a:rPr lang="es-ES_tradnl" sz="2000" dirty="0" err="1" smtClean="0">
                <a:latin typeface="Arial Narrow" pitchFamily="34" charset="0"/>
              </a:rPr>
              <a:t>africanum</a:t>
            </a:r>
            <a:endParaRPr lang="es-ES_tradnl" sz="2000" dirty="0" smtClean="0">
              <a:latin typeface="Arial Narrow" pitchFamily="34" charset="0"/>
            </a:endParaRPr>
          </a:p>
          <a:p>
            <a:pPr eaLnBrk="1" hangingPunct="1"/>
            <a:r>
              <a:rPr lang="es-ES" sz="2400" b="1" i="1" dirty="0" err="1" smtClean="0">
                <a:latin typeface="Arial Narrow" pitchFamily="34" charset="0"/>
              </a:rPr>
              <a:t>Mycobacterium</a:t>
            </a:r>
            <a:r>
              <a:rPr lang="es-ES" sz="2400" b="1" i="1" dirty="0" smtClean="0">
                <a:latin typeface="Arial Narrow" pitchFamily="34" charset="0"/>
              </a:rPr>
              <a:t> </a:t>
            </a:r>
            <a:r>
              <a:rPr lang="es-ES" sz="2400" b="1" i="1" dirty="0" err="1" smtClean="0">
                <a:latin typeface="Arial Narrow" pitchFamily="34" charset="0"/>
              </a:rPr>
              <a:t>bovis</a:t>
            </a:r>
            <a:r>
              <a:rPr lang="es-ES_tradnl" sz="2400" b="1" i="1" dirty="0" smtClean="0">
                <a:latin typeface="Arial Narrow" pitchFamily="34" charset="0"/>
              </a:rPr>
              <a:t> (TB bovina</a:t>
            </a:r>
            <a:r>
              <a:rPr lang="es-ES_tradnl" sz="2400" b="1" i="1" dirty="0" smtClean="0">
                <a:latin typeface="Arial Narrow" pitchFamily="34" charset="0"/>
              </a:rPr>
              <a:t>) </a:t>
            </a:r>
            <a:r>
              <a:rPr lang="es-ES_tradnl" sz="2400" dirty="0" smtClean="0">
                <a:latin typeface="Arial Narrow" pitchFamily="34" charset="0"/>
              </a:rPr>
              <a:t>E</a:t>
            </a:r>
            <a:r>
              <a:rPr lang="es-ES" sz="2400" dirty="0" smtClean="0">
                <a:latin typeface="Arial Narrow" pitchFamily="34" charset="0"/>
              </a:rPr>
              <a:t>n </a:t>
            </a:r>
            <a:r>
              <a:rPr lang="es-ES_tradnl" sz="2400" dirty="0" smtClean="0">
                <a:latin typeface="Arial Narrow" pitchFamily="34" charset="0"/>
              </a:rPr>
              <a:t>Uruguay </a:t>
            </a:r>
            <a:r>
              <a:rPr lang="es-ES_tradnl" sz="2400" dirty="0" smtClean="0">
                <a:latin typeface="Arial Narrow" pitchFamily="34" charset="0"/>
              </a:rPr>
              <a:t>es mucho menos frecuente</a:t>
            </a:r>
            <a:r>
              <a:rPr lang="es-ES" sz="2400" dirty="0" smtClean="0">
                <a:latin typeface="Arial Narrow" pitchFamily="34" charset="0"/>
              </a:rPr>
              <a:t> que la producida por </a:t>
            </a:r>
            <a:r>
              <a:rPr lang="es-ES" sz="2400" i="1" dirty="0" smtClean="0">
                <a:latin typeface="Arial Narrow" pitchFamily="34" charset="0"/>
              </a:rPr>
              <a:t>M. tuberculosis</a:t>
            </a:r>
            <a:endParaRPr lang="es-ES_tradnl" sz="2400" b="1" i="1" dirty="0" smtClean="0">
              <a:latin typeface="Arial Narrow" pitchFamily="34" charset="0"/>
            </a:endParaRPr>
          </a:p>
          <a:p>
            <a:pPr eaLnBrk="1" hangingPunct="1"/>
            <a:r>
              <a:rPr lang="es-ES" sz="2400" dirty="0" smtClean="0">
                <a:latin typeface="Arial Narrow" pitchFamily="34" charset="0"/>
              </a:rPr>
              <a:t>Otras micobacterias patógenas producen afecciones semejantes a la TB, comportamiento epidemiológico totalmente diferente</a:t>
            </a:r>
            <a:r>
              <a:rPr lang="es-ES_tradnl" sz="2400" dirty="0" smtClean="0">
                <a:latin typeface="Arial Narrow" pitchFamily="34" charset="0"/>
              </a:rPr>
              <a:t> </a:t>
            </a:r>
            <a:r>
              <a:rPr lang="es-ES" sz="2400" dirty="0" smtClean="0">
                <a:latin typeface="Arial Narrow" pitchFamily="34" charset="0"/>
                <a:sym typeface="Symbol" pitchFamily="18" charset="2"/>
              </a:rPr>
              <a:t></a:t>
            </a:r>
            <a:r>
              <a:rPr lang="es-ES" sz="2400" dirty="0" smtClean="0">
                <a:latin typeface="Arial Narrow" pitchFamily="34" charset="0"/>
              </a:rPr>
              <a:t> micobacterias “atípicas” o </a:t>
            </a:r>
            <a:r>
              <a:rPr lang="es-ES" sz="2400" b="1" i="1" dirty="0" smtClean="0">
                <a:latin typeface="Arial Narrow" pitchFamily="34" charset="0"/>
              </a:rPr>
              <a:t>micobacterias NO tuberculosas</a:t>
            </a:r>
            <a:r>
              <a:rPr lang="es-ES" sz="2400" b="1" dirty="0" smtClean="0">
                <a:latin typeface="Arial Narrow" pitchFamily="34" charset="0"/>
              </a:rPr>
              <a:t> </a:t>
            </a:r>
            <a:r>
              <a:rPr lang="es-ES" sz="2400" dirty="0" smtClean="0">
                <a:latin typeface="Arial Narrow" pitchFamily="34" charset="0"/>
              </a:rPr>
              <a:t>(MNT)</a:t>
            </a:r>
            <a:r>
              <a:rPr lang="es-ES_tradnl" sz="2400" dirty="0" smtClean="0">
                <a:latin typeface="Arial Narrow" pitchFamily="34" charset="0"/>
              </a:rPr>
              <a:t> </a:t>
            </a:r>
            <a:r>
              <a:rPr lang="es-ES_tradnl" sz="2400" dirty="0" smtClean="0">
                <a:latin typeface="Arial Narrow" pitchFamily="34" charset="0"/>
                <a:sym typeface="Symbol" pitchFamily="18" charset="2"/>
              </a:rPr>
              <a:t> </a:t>
            </a:r>
            <a:r>
              <a:rPr lang="es-ES_tradnl" sz="2400" dirty="0" err="1" smtClean="0">
                <a:latin typeface="Arial Narrow" pitchFamily="34" charset="0"/>
                <a:sym typeface="Symbol" pitchFamily="18" charset="2"/>
              </a:rPr>
              <a:t>avium</a:t>
            </a:r>
            <a:r>
              <a:rPr lang="es-ES_tradnl" sz="2400" dirty="0" smtClean="0">
                <a:latin typeface="Arial Narrow" pitchFamily="34" charset="0"/>
                <a:sym typeface="Symbol" pitchFamily="18" charset="2"/>
              </a:rPr>
              <a:t>, </a:t>
            </a:r>
            <a:r>
              <a:rPr lang="es-ES_tradnl" sz="2400" dirty="0" err="1" smtClean="0">
                <a:latin typeface="Arial Narrow" pitchFamily="34" charset="0"/>
                <a:sym typeface="Symbol" pitchFamily="18" charset="2"/>
              </a:rPr>
              <a:t>kansasii</a:t>
            </a:r>
            <a:endParaRPr lang="es-ES" sz="2400" dirty="0" smtClean="0">
              <a:cs typeface="Times New Roman" pitchFamily="18" charset="0"/>
            </a:endParaRPr>
          </a:p>
          <a:p>
            <a:pPr eaLnBrk="1" hangingPunct="1"/>
            <a:endParaRPr lang="es-E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b="1" smtClean="0">
                <a:latin typeface="Arial Narrow" pitchFamily="34" charset="0"/>
              </a:rPr>
              <a:t>Distribución </a:t>
            </a:r>
            <a:r>
              <a:rPr lang="es-ES" smtClean="0">
                <a:cs typeface="Times New Roman" pitchFamily="18" charset="0"/>
              </a:rPr>
              <a:t/>
            </a:r>
            <a:br>
              <a:rPr lang="es-ES" smtClean="0">
                <a:cs typeface="Times New Roman" pitchFamily="18" charset="0"/>
              </a:rPr>
            </a:br>
            <a:endParaRPr lang="es-ES" smtClean="0">
              <a:cs typeface="Times New Roman" pitchFamily="18" charset="0"/>
            </a:endParaRP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029200" y="1219200"/>
            <a:ext cx="3810000" cy="4419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" sz="2400" dirty="0" smtClean="0">
                <a:latin typeface="Arial Narrow" pitchFamily="34" charset="0"/>
                <a:cs typeface="Times New Roman" pitchFamily="18" charset="0"/>
              </a:rPr>
              <a:t>Un tercio de la población mundial está infectada por </a:t>
            </a:r>
            <a:r>
              <a:rPr lang="es-ES" sz="2400" b="1" i="1" dirty="0" smtClean="0">
                <a:latin typeface="Arial Narrow" pitchFamily="34" charset="0"/>
                <a:cs typeface="Times New Roman" pitchFamily="18" charset="0"/>
              </a:rPr>
              <a:t>M. Tuberculosis.</a:t>
            </a:r>
            <a:r>
              <a:rPr lang="es-ES" sz="2400" dirty="0" smtClean="0">
                <a:latin typeface="Arial Narrow" pitchFamily="34" charset="0"/>
                <a:cs typeface="Times New Roman" pitchFamily="18" charset="0"/>
              </a:rPr>
              <a:t> </a:t>
            </a:r>
            <a:endParaRPr lang="es-ES_tradnl" sz="2400" dirty="0" smtClean="0">
              <a:latin typeface="Arial Narrow" pitchFamily="34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es-ES_tradnl" sz="2400" dirty="0" smtClean="0">
              <a:latin typeface="Arial Narrow" pitchFamily="34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s-ES" sz="2400" dirty="0" smtClean="0">
                <a:latin typeface="Arial Narrow" pitchFamily="34" charset="0"/>
                <a:cs typeface="Times New Roman" pitchFamily="18" charset="0"/>
              </a:rPr>
              <a:t>Anualmente </a:t>
            </a:r>
            <a:r>
              <a:rPr lang="es-ES" sz="2400" dirty="0" smtClean="0">
                <a:latin typeface="Arial Narrow" pitchFamily="34" charset="0"/>
                <a:cs typeface="Times New Roman" pitchFamily="18" charset="0"/>
                <a:sym typeface="Symbol" pitchFamily="18" charset="2"/>
              </a:rPr>
              <a:t></a:t>
            </a:r>
            <a:endParaRPr lang="es-ES_tradnl" sz="2400" dirty="0" smtClean="0">
              <a:latin typeface="Arial Narrow" pitchFamily="34" charset="0"/>
              <a:cs typeface="Times New Roman" pitchFamily="18" charset="0"/>
              <a:sym typeface="Symbol" pitchFamily="18" charset="2"/>
            </a:endParaRPr>
          </a:p>
          <a:p>
            <a:pPr lvl="1" eaLnBrk="1" hangingPunct="1">
              <a:lnSpc>
                <a:spcPct val="80000"/>
              </a:lnSpc>
            </a:pPr>
            <a:r>
              <a:rPr lang="es-ES" sz="2400" dirty="0" smtClean="0">
                <a:latin typeface="Arial Narrow" pitchFamily="34" charset="0"/>
                <a:cs typeface="Times New Roman" pitchFamily="18" charset="0"/>
              </a:rPr>
              <a:t>8 millones de nuevos casos y </a:t>
            </a:r>
            <a:endParaRPr lang="es-ES_tradnl" sz="2400" dirty="0" smtClean="0">
              <a:latin typeface="Arial Narrow" pitchFamily="34" charset="0"/>
              <a:cs typeface="Times New Roman" pitchFamily="18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s-ES" sz="2400" dirty="0" smtClean="0">
                <a:latin typeface="Arial Narrow" pitchFamily="34" charset="0"/>
                <a:cs typeface="Times New Roman" pitchFamily="18" charset="0"/>
              </a:rPr>
              <a:t>mueren </a:t>
            </a:r>
            <a:r>
              <a:rPr lang="es-ES" sz="2400" dirty="0" smtClean="0">
                <a:latin typeface="Arial Narrow" pitchFamily="34" charset="0"/>
                <a:cs typeface="Times New Roman" pitchFamily="18" charset="0"/>
              </a:rPr>
              <a:t>casi dos </a:t>
            </a:r>
            <a:r>
              <a:rPr lang="es-ES" sz="2400" dirty="0" smtClean="0">
                <a:latin typeface="Arial Narrow" pitchFamily="34" charset="0"/>
                <a:cs typeface="Times New Roman" pitchFamily="18" charset="0"/>
              </a:rPr>
              <a:t>millones de personas</a:t>
            </a:r>
            <a:r>
              <a:rPr lang="es-ES" sz="2400" dirty="0" smtClean="0"/>
              <a:t> </a:t>
            </a:r>
          </a:p>
          <a:p>
            <a:pPr lvl="1" eaLnBrk="1" hangingPunct="1">
              <a:lnSpc>
                <a:spcPct val="80000"/>
              </a:lnSpc>
            </a:pPr>
            <a:endParaRPr lang="es-ES_tradnl" sz="2400" dirty="0" smtClean="0">
              <a:latin typeface="Arial Narrow" pitchFamily="34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s-ES_tradnl" sz="2400" dirty="0" smtClean="0">
                <a:latin typeface="Arial Narrow" pitchFamily="34" charset="0"/>
                <a:cs typeface="Times New Roman" pitchFamily="18" charset="0"/>
              </a:rPr>
              <a:t>N</a:t>
            </a:r>
            <a:r>
              <a:rPr lang="es-ES" sz="2400" dirty="0" smtClean="0">
                <a:latin typeface="Arial Narrow" pitchFamily="34" charset="0"/>
                <a:cs typeface="Times New Roman" pitchFamily="18" charset="0"/>
              </a:rPr>
              <a:t>o hay áreas geográficas en donde se haya alcanzado su eliminación. </a:t>
            </a:r>
            <a:endParaRPr lang="es-ES_tradnl" sz="2400" dirty="0" smtClean="0">
              <a:latin typeface="Arial Narrow" pitchFamily="34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s-ES" sz="2400" dirty="0" smtClean="0">
                <a:latin typeface="Arial Narrow" pitchFamily="34" charset="0"/>
                <a:cs typeface="Times New Roman" pitchFamily="18" charset="0"/>
              </a:rPr>
              <a:t>En sólo veinte países se registra el 80% de los casos. </a:t>
            </a:r>
            <a:endParaRPr lang="es-ES_tradnl" sz="2400" dirty="0" smtClean="0">
              <a:latin typeface="Arial Narrow" pitchFamily="34" charset="0"/>
              <a:cs typeface="Times New Roman" pitchFamily="18" charset="0"/>
            </a:endParaRP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5807" y="1772817"/>
            <a:ext cx="5074266" cy="3456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b="1" smtClean="0">
                <a:latin typeface="Arial Narrow" pitchFamily="34" charset="0"/>
              </a:rPr>
              <a:t>Distribución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1700213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sz="2800" dirty="0" smtClean="0">
                <a:latin typeface="Arial Narrow" pitchFamily="34" charset="0"/>
              </a:rPr>
              <a:t>75% de los casos se produce en el grupo de edades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" sz="2800" dirty="0" smtClean="0">
                <a:latin typeface="Arial Narrow" pitchFamily="34" charset="0"/>
              </a:rPr>
              <a:t>	15 – 50 años, considerado </a:t>
            </a:r>
            <a:r>
              <a:rPr lang="es-ES" sz="2800" dirty="0" smtClean="0">
                <a:latin typeface="Arial Narrow" pitchFamily="34" charset="0"/>
              </a:rPr>
              <a:t>para los </a:t>
            </a:r>
            <a:r>
              <a:rPr lang="es-ES" sz="2800" dirty="0" smtClean="0">
                <a:latin typeface="Arial Narrow" pitchFamily="34" charset="0"/>
              </a:rPr>
              <a:t>países como </a:t>
            </a:r>
            <a:r>
              <a:rPr lang="es-ES" sz="2800" dirty="0" smtClean="0">
                <a:latin typeface="Arial Narrow" pitchFamily="34" charset="0"/>
              </a:rPr>
              <a:t>más productivo </a:t>
            </a:r>
            <a:r>
              <a:rPr lang="es-ES" sz="2800" dirty="0" smtClean="0">
                <a:latin typeface="Arial Narrow" pitchFamily="34" charset="0"/>
              </a:rPr>
              <a:t> económicamente</a:t>
            </a:r>
            <a:endParaRPr lang="es-ES_tradnl" sz="2800" dirty="0" smtClean="0">
              <a:latin typeface="Arial Narrow" pitchFamily="34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es-ES_tradnl" sz="2800" dirty="0" smtClean="0">
              <a:latin typeface="Arial Narrow" pitchFamily="34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s-ES" sz="2800" dirty="0" smtClean="0">
                <a:latin typeface="Arial Narrow" pitchFamily="34" charset="0"/>
              </a:rPr>
              <a:t>Las muertes por TB representan el 25% del total de muertes </a:t>
            </a:r>
            <a:r>
              <a:rPr lang="es-ES" sz="2800" dirty="0" smtClean="0">
                <a:latin typeface="Arial Narrow" pitchFamily="34" charset="0"/>
              </a:rPr>
              <a:t>que se podrían evitar</a:t>
            </a:r>
            <a:endParaRPr lang="es-ES_tradnl" sz="2800" dirty="0" smtClean="0">
              <a:latin typeface="Arial Narrow" pitchFamily="34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es-ES_tradnl" sz="2800" dirty="0" smtClean="0">
              <a:latin typeface="Arial Narrow" pitchFamily="34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s-ES" sz="2800" dirty="0" smtClean="0">
                <a:latin typeface="Arial Narrow" pitchFamily="34" charset="0"/>
              </a:rPr>
              <a:t>La TB constituye la primera causa de muerte de los pacientes que sufren el </a:t>
            </a:r>
            <a:r>
              <a:rPr lang="es-ES" sz="2800" dirty="0" err="1" smtClean="0">
                <a:latin typeface="Arial Narrow" pitchFamily="34" charset="0"/>
              </a:rPr>
              <a:t>sindrome</a:t>
            </a:r>
            <a:r>
              <a:rPr lang="es-ES" sz="2800" dirty="0" smtClean="0">
                <a:latin typeface="Arial Narrow" pitchFamily="34" charset="0"/>
              </a:rPr>
              <a:t> de inmunodeficiencia adquirida (SIDA)</a:t>
            </a:r>
            <a:endParaRPr lang="es-ES" sz="28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s-E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b="1" smtClean="0">
                <a:latin typeface="Arial Narrow" pitchFamily="34" charset="0"/>
              </a:rPr>
              <a:t>Reservorio</a:t>
            </a:r>
            <a:r>
              <a:rPr lang="es-ES" smtClean="0">
                <a:cs typeface="Times New Roman" pitchFamily="18" charset="0"/>
              </a:rPr>
              <a:t/>
            </a:r>
            <a:br>
              <a:rPr lang="es-ES" smtClean="0">
                <a:cs typeface="Times New Roman" pitchFamily="18" charset="0"/>
              </a:rPr>
            </a:br>
            <a:endParaRPr lang="es-ES" smtClean="0">
              <a:cs typeface="Times New Roman" pitchFamily="18" charset="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295400"/>
            <a:ext cx="4724400" cy="41148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s-ES" sz="2400" dirty="0" smtClean="0">
                <a:latin typeface="Arial Narrow" pitchFamily="34" charset="0"/>
              </a:rPr>
              <a:t>En </a:t>
            </a:r>
            <a:r>
              <a:rPr lang="es-ES_tradnl" sz="2400" dirty="0" smtClean="0">
                <a:latin typeface="Arial Narrow" pitchFamily="34" charset="0"/>
              </a:rPr>
              <a:t>sujetos</a:t>
            </a:r>
            <a:r>
              <a:rPr lang="es-ES" sz="2400" dirty="0" smtClean="0">
                <a:latin typeface="Arial Narrow" pitchFamily="34" charset="0"/>
              </a:rPr>
              <a:t> infectados el bacilo puede mantenerse en estado de latencia y por tiempo indefinido</a:t>
            </a:r>
            <a:r>
              <a:rPr lang="es-ES_tradnl" sz="2400" dirty="0" smtClean="0">
                <a:latin typeface="Arial Narrow" pitchFamily="34" charset="0"/>
              </a:rPr>
              <a:t> </a:t>
            </a:r>
            <a:r>
              <a:rPr lang="es-ES_tradnl" sz="2400" dirty="0" smtClean="0">
                <a:latin typeface="Arial Narrow" pitchFamily="34" charset="0"/>
                <a:sym typeface="Symbol" pitchFamily="18" charset="2"/>
              </a:rPr>
              <a:t> </a:t>
            </a:r>
            <a:r>
              <a:rPr lang="es-ES_tradnl" sz="2400" b="1" dirty="0" smtClean="0">
                <a:latin typeface="Arial Narrow" pitchFamily="34" charset="0"/>
                <a:sym typeface="Symbol" pitchFamily="18" charset="2"/>
              </a:rPr>
              <a:t>INFECCIÓN TUBERCULOSA LATENTE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s-ES" sz="2400" dirty="0" smtClean="0">
                <a:latin typeface="Arial Narrow" pitchFamily="34" charset="0"/>
              </a:rPr>
              <a:t> </a:t>
            </a:r>
            <a:endParaRPr lang="es-ES_tradnl" sz="2400" dirty="0" smtClean="0">
              <a:latin typeface="Arial Narrow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ES" sz="2400" u="sng" dirty="0" smtClean="0">
                <a:latin typeface="Arial Narrow" pitchFamily="34" charset="0"/>
              </a:rPr>
              <a:t>Los sujetos infectados (¡</a:t>
            </a:r>
            <a:r>
              <a:rPr lang="es-ES" sz="2400" b="1" u="sng" dirty="0" smtClean="0">
                <a:latin typeface="Arial Narrow" pitchFamily="34" charset="0"/>
              </a:rPr>
              <a:t>NO</a:t>
            </a:r>
            <a:r>
              <a:rPr lang="es-ES" sz="2400" u="sng" dirty="0" smtClean="0">
                <a:latin typeface="Arial Narrow" pitchFamily="34" charset="0"/>
              </a:rPr>
              <a:t> enfermos!) </a:t>
            </a:r>
            <a:r>
              <a:rPr lang="es-ES" sz="2400" b="1" u="sng" dirty="0" smtClean="0">
                <a:latin typeface="Arial Narrow" pitchFamily="34" charset="0"/>
              </a:rPr>
              <a:t>NO</a:t>
            </a:r>
            <a:r>
              <a:rPr lang="es-ES" sz="2400" u="sng" dirty="0" smtClean="0">
                <a:latin typeface="Arial Narrow" pitchFamily="34" charset="0"/>
              </a:rPr>
              <a:t> transmiten la infección tuberculosa</a:t>
            </a:r>
            <a:r>
              <a:rPr lang="es-ES" sz="2400" dirty="0" smtClean="0">
                <a:latin typeface="Arial Narrow" pitchFamily="34" charset="0"/>
              </a:rPr>
              <a:t> </a:t>
            </a:r>
            <a:endParaRPr lang="es-ES_tradnl" sz="2400" dirty="0" smtClean="0">
              <a:latin typeface="Arial Narrow" pitchFamily="34" charset="0"/>
            </a:endParaRPr>
          </a:p>
          <a:p>
            <a:pPr algn="just" eaLnBrk="1" hangingPunct="1">
              <a:lnSpc>
                <a:spcPct val="90000"/>
              </a:lnSpc>
            </a:pPr>
            <a:endParaRPr lang="es-ES_tradnl" sz="2400" dirty="0" smtClean="0">
              <a:latin typeface="Arial Narrow" pitchFamily="34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s-ES" sz="2400" dirty="0" smtClean="0">
                <a:latin typeface="Arial Narrow" pitchFamily="34" charset="0"/>
              </a:rPr>
              <a:t>Sólo cuando estos sujetos infectados enferman, se transforman en fuentes de contagio. Esto puede ocurrir aún muchos años después de contraída la infección original (primo-infección tuberculosa).</a:t>
            </a:r>
            <a:endParaRPr lang="es-ES" sz="2400" dirty="0" smtClean="0">
              <a:latin typeface="Arial Narrow" pitchFamily="34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s-ES" sz="2400" dirty="0" smtClean="0">
              <a:latin typeface="Arial Narrow" pitchFamily="34" charset="0"/>
            </a:endParaRPr>
          </a:p>
        </p:txBody>
      </p:sp>
      <p:pic>
        <p:nvPicPr>
          <p:cNvPr id="10244" name="Picture 5" descr="img137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410200" y="1600200"/>
            <a:ext cx="3101975" cy="4876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b="1" smtClean="0">
                <a:latin typeface="Arial Narrow" pitchFamily="34" charset="0"/>
              </a:rPr>
              <a:t>Fuente de Infección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981200"/>
            <a:ext cx="4114800" cy="4419600"/>
          </a:xfrm>
        </p:spPr>
        <p:txBody>
          <a:bodyPr/>
          <a:lstStyle/>
          <a:p>
            <a:pPr eaLnBrk="1" hangingPunct="1"/>
            <a:r>
              <a:rPr lang="es-ES" sz="2400" smtClean="0">
                <a:latin typeface="Arial Narrow" pitchFamily="34" charset="0"/>
                <a:cs typeface="Times New Roman" pitchFamily="18" charset="0"/>
              </a:rPr>
              <a:t>El </a:t>
            </a:r>
            <a:r>
              <a:rPr lang="es-ES" sz="2400" b="1" i="1" u="sng" smtClean="0">
                <a:latin typeface="Arial Narrow" pitchFamily="34" charset="0"/>
                <a:cs typeface="Times New Roman" pitchFamily="18" charset="0"/>
              </a:rPr>
              <a:t>sujeto enfermo</a:t>
            </a:r>
            <a:r>
              <a:rPr lang="es-ES" sz="2400" smtClean="0">
                <a:latin typeface="Arial Narrow" pitchFamily="34" charset="0"/>
                <a:cs typeface="Times New Roman" pitchFamily="18" charset="0"/>
              </a:rPr>
              <a:t> (¡</a:t>
            </a:r>
            <a:r>
              <a:rPr lang="es-ES" sz="2400" b="1" smtClean="0">
                <a:latin typeface="Arial Narrow" pitchFamily="34" charset="0"/>
                <a:cs typeface="Times New Roman" pitchFamily="18" charset="0"/>
              </a:rPr>
              <a:t>NO</a:t>
            </a:r>
            <a:r>
              <a:rPr lang="es-ES" sz="2400" smtClean="0">
                <a:latin typeface="Arial Narrow" pitchFamily="34" charset="0"/>
                <a:cs typeface="Times New Roman" pitchFamily="18" charset="0"/>
              </a:rPr>
              <a:t> el infectado sano!) es la fuente de infección más importante </a:t>
            </a:r>
            <a:endParaRPr lang="es-ES_tradnl" sz="2400" smtClean="0">
              <a:latin typeface="Arial Narrow" pitchFamily="34" charset="0"/>
              <a:cs typeface="Times New Roman" pitchFamily="18" charset="0"/>
            </a:endParaRPr>
          </a:p>
          <a:p>
            <a:pPr eaLnBrk="1" hangingPunct="1"/>
            <a:r>
              <a:rPr lang="es-ES_tradnl" sz="2400" smtClean="0">
                <a:latin typeface="Arial Narrow" pitchFamily="34" charset="0"/>
                <a:cs typeface="Times New Roman" pitchFamily="18" charset="0"/>
              </a:rPr>
              <a:t>M</a:t>
            </a:r>
            <a:r>
              <a:rPr lang="es-ES" sz="2400" smtClean="0">
                <a:latin typeface="Arial Narrow" pitchFamily="34" charset="0"/>
                <a:cs typeface="Times New Roman" pitchFamily="18" charset="0"/>
              </a:rPr>
              <a:t>ayor importancia en la transmisión de la infección</a:t>
            </a:r>
            <a:r>
              <a:rPr lang="es-ES_tradnl" sz="240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s-ES" sz="2400" smtClean="0">
                <a:latin typeface="Arial Narrow" pitchFamily="34" charset="0"/>
                <a:cs typeface="Times New Roman" pitchFamily="18" charset="0"/>
                <a:sym typeface="Symbol" pitchFamily="18" charset="2"/>
              </a:rPr>
              <a:t></a:t>
            </a:r>
            <a:r>
              <a:rPr lang="es-ES" sz="2400" smtClean="0">
                <a:latin typeface="Arial Narrow" pitchFamily="34" charset="0"/>
                <a:cs typeface="Times New Roman" pitchFamily="18" charset="0"/>
              </a:rPr>
              <a:t> personas con </a:t>
            </a:r>
            <a:r>
              <a:rPr lang="es-ES_tradnl" sz="2400" b="1" smtClean="0">
                <a:latin typeface="Arial Narrow" pitchFamily="34" charset="0"/>
                <a:cs typeface="Times New Roman" pitchFamily="18" charset="0"/>
              </a:rPr>
              <a:t>TB</a:t>
            </a:r>
            <a:r>
              <a:rPr lang="es-ES" sz="2400" b="1" smtClean="0">
                <a:latin typeface="Arial Narrow" pitchFamily="34" charset="0"/>
                <a:cs typeface="Times New Roman" pitchFamily="18" charset="0"/>
              </a:rPr>
              <a:t> pulmonar diagnosticada por el estudio directo</a:t>
            </a:r>
            <a:r>
              <a:rPr lang="es-ES" sz="2400" smtClean="0">
                <a:latin typeface="Arial Narrow" pitchFamily="34" charset="0"/>
                <a:cs typeface="Times New Roman" pitchFamily="18" charset="0"/>
              </a:rPr>
              <a:t> de la expectoración (baciloscopía</a:t>
            </a:r>
            <a:r>
              <a:rPr lang="es-ES_tradnl" sz="2400" smtClean="0">
                <a:latin typeface="Arial Narrow" pitchFamily="34" charset="0"/>
                <a:cs typeface="Times New Roman" pitchFamily="18" charset="0"/>
              </a:rPr>
              <a:t>) </a:t>
            </a:r>
            <a:r>
              <a:rPr lang="es-ES_tradnl" sz="2400" smtClean="0">
                <a:latin typeface="Arial Narrow" pitchFamily="34" charset="0"/>
                <a:cs typeface="Times New Roman" pitchFamily="18" charset="0"/>
                <a:sym typeface="Symbol" pitchFamily="18" charset="2"/>
              </a:rPr>
              <a:t></a:t>
            </a:r>
            <a:r>
              <a:rPr lang="es-ES" sz="240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s-ES" sz="2400" b="1" i="1" smtClean="0">
                <a:latin typeface="Arial Narrow" pitchFamily="34" charset="0"/>
                <a:cs typeface="Times New Roman" pitchFamily="18" charset="0"/>
              </a:rPr>
              <a:t>bacilíferos </a:t>
            </a:r>
          </a:p>
        </p:txBody>
      </p:sp>
      <p:pic>
        <p:nvPicPr>
          <p:cNvPr id="11268" name="Picture 5" descr="Transmision TB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08038" y="1981200"/>
            <a:ext cx="3563937" cy="4114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b="1" smtClean="0">
                <a:latin typeface="Arial Narrow" pitchFamily="34" charset="0"/>
              </a:rPr>
              <a:t>Modo de Trasmisión</a:t>
            </a:r>
            <a:r>
              <a:rPr lang="es-ES" smtClean="0">
                <a:cs typeface="Times New Roman" pitchFamily="18" charset="0"/>
              </a:rPr>
              <a:t/>
            </a:r>
            <a:br>
              <a:rPr lang="es-ES" smtClean="0">
                <a:cs typeface="Times New Roman" pitchFamily="18" charset="0"/>
              </a:rPr>
            </a:br>
            <a:endParaRPr lang="es-ES" smtClean="0"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0"/>
            <a:ext cx="43434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400" smtClean="0">
                <a:latin typeface="Arial Narrow" pitchFamily="34" charset="0"/>
                <a:cs typeface="Times New Roman" pitchFamily="18" charset="0"/>
              </a:rPr>
              <a:t>D</a:t>
            </a:r>
            <a:r>
              <a:rPr lang="es-ES" sz="2400" smtClean="0">
                <a:latin typeface="Arial Narrow" pitchFamily="34" charset="0"/>
                <a:cs typeface="Times New Roman" pitchFamily="18" charset="0"/>
              </a:rPr>
              <a:t>e persona a persona a través del aire, por las finas gotitas resultantes de la dispersión de las secreciones bronquiales en maniobras de espiración forzada (por ejemplo, tos, canto, estornudo, etc.) </a:t>
            </a:r>
            <a:endParaRPr lang="es-ES_tradnl" sz="2400" smtClean="0">
              <a:latin typeface="Arial Narrow" pitchFamily="34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ES" sz="2400" smtClean="0">
                <a:latin typeface="Arial Narrow" pitchFamily="34" charset="0"/>
                <a:cs typeface="Times New Roman" pitchFamily="18" charset="0"/>
              </a:rPr>
              <a:t>Estas secreciones, están cargadas de bacilos tuberculosos que pueden permanecer suspendidos y transportados por las corrientes de aire durante horas. </a:t>
            </a:r>
          </a:p>
        </p:txBody>
      </p:sp>
      <p:pic>
        <p:nvPicPr>
          <p:cNvPr id="12292" name="Picture 5" descr="AerosolTransmission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343400" y="2743200"/>
            <a:ext cx="4343400" cy="2514600"/>
          </a:xfrm>
          <a:noFill/>
        </p:spPr>
      </p:pic>
      <p:sp>
        <p:nvSpPr>
          <p:cNvPr id="12293" name="Rectangle 6"/>
          <p:cNvSpPr>
            <a:spLocks noChangeArrowheads="1"/>
          </p:cNvSpPr>
          <p:nvPr/>
        </p:nvSpPr>
        <p:spPr bwMode="auto">
          <a:xfrm>
            <a:off x="4648200" y="4648200"/>
            <a:ext cx="19812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s-ES" sz="2000" b="1">
                <a:solidFill>
                  <a:srgbClr val="000066"/>
                </a:solidFill>
                <a:latin typeface="Arial Narrow" pitchFamily="34" charset="0"/>
              </a:rPr>
              <a:t>Paciente con</a:t>
            </a:r>
          </a:p>
          <a:p>
            <a:pPr>
              <a:lnSpc>
                <a:spcPct val="80000"/>
              </a:lnSpc>
            </a:pPr>
            <a:r>
              <a:rPr lang="es-ES" sz="2000" b="1">
                <a:solidFill>
                  <a:srgbClr val="000066"/>
                </a:solidFill>
                <a:latin typeface="Arial Narrow" pitchFamily="34" charset="0"/>
              </a:rPr>
              <a:t>TB bacilífera</a:t>
            </a:r>
          </a:p>
        </p:txBody>
      </p:sp>
      <p:sp>
        <p:nvSpPr>
          <p:cNvPr id="12294" name="Rectangle 7"/>
          <p:cNvSpPr>
            <a:spLocks noChangeArrowheads="1"/>
          </p:cNvSpPr>
          <p:nvPr/>
        </p:nvSpPr>
        <p:spPr bwMode="auto">
          <a:xfrm>
            <a:off x="7772400" y="4648200"/>
            <a:ext cx="108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2000" b="1">
                <a:solidFill>
                  <a:srgbClr val="000066"/>
                </a:solidFill>
                <a:latin typeface="Arial Narrow" pitchFamily="34" charset="0"/>
              </a:rPr>
              <a:t>Contacto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b="1" smtClean="0">
                <a:latin typeface="Arial Narrow" pitchFamily="34" charset="0"/>
              </a:rPr>
              <a:t>Modo de Trasmisión</a:t>
            </a:r>
            <a:r>
              <a:rPr lang="es-ES" smtClean="0">
                <a:cs typeface="Times New Roman" pitchFamily="18" charset="0"/>
              </a:rPr>
              <a:t/>
            </a:r>
            <a:br>
              <a:rPr lang="es-ES" smtClean="0">
                <a:cs typeface="Times New Roman" pitchFamily="18" charset="0"/>
              </a:rPr>
            </a:br>
            <a:endParaRPr lang="es-ES" smtClean="0">
              <a:cs typeface="Times New Roman" pitchFamily="18" charset="0"/>
            </a:endParaRPr>
          </a:p>
        </p:txBody>
      </p:sp>
      <p:pic>
        <p:nvPicPr>
          <p:cNvPr id="13315" name="Picture 4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1000" y="1371600"/>
            <a:ext cx="2590800" cy="2514600"/>
          </a:xfrm>
        </p:spPr>
      </p:pic>
      <p:sp>
        <p:nvSpPr>
          <p:cNvPr id="13316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962400" y="1981200"/>
            <a:ext cx="44958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800" smtClean="0">
                <a:latin typeface="Arial Narrow" pitchFamily="34" charset="0"/>
              </a:rPr>
              <a:t>F</a:t>
            </a:r>
            <a:r>
              <a:rPr lang="es-ES" sz="2800" smtClean="0">
                <a:latin typeface="Arial Narrow" pitchFamily="34" charset="0"/>
              </a:rPr>
              <a:t>actores que prolongan la exposición al aire contaminado: </a:t>
            </a:r>
            <a:endParaRPr lang="es-ES" sz="2800" smtClean="0">
              <a:cs typeface="Times New Roman" pitchFamily="18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s-ES_tradnl" sz="2400" smtClean="0">
                <a:latin typeface="Arial Narrow" pitchFamily="34" charset="0"/>
              </a:rPr>
              <a:t>- </a:t>
            </a:r>
            <a:r>
              <a:rPr lang="es-ES" sz="2400" smtClean="0">
                <a:latin typeface="Arial Narrow" pitchFamily="34" charset="0"/>
              </a:rPr>
              <a:t>hacinamiento</a:t>
            </a:r>
            <a:r>
              <a:rPr lang="es-ES_tradnl" sz="2400" smtClean="0">
                <a:latin typeface="Arial Narrow" pitchFamily="34" charset="0"/>
              </a:rPr>
              <a:t>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s-ES_tradnl" sz="2400" smtClean="0">
                <a:latin typeface="Arial Narrow" pitchFamily="34" charset="0"/>
              </a:rPr>
              <a:t>- </a:t>
            </a:r>
            <a:r>
              <a:rPr lang="es-ES" sz="2400" smtClean="0">
                <a:latin typeface="Arial Narrow" pitchFamily="34" charset="0"/>
              </a:rPr>
              <a:t>mala ventilación de los sitios destinados a la vivienda y/o al trabajo</a:t>
            </a:r>
            <a:endParaRPr lang="es-ES" sz="2400" smtClean="0">
              <a:cs typeface="Times New Roman" pitchFamily="18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s-ES_tradnl" sz="2400" smtClean="0">
                <a:cs typeface="Times New Roman" pitchFamily="18" charset="0"/>
              </a:rPr>
              <a:t>- </a:t>
            </a:r>
            <a:r>
              <a:rPr lang="es-ES" sz="2400" smtClean="0">
                <a:latin typeface="Arial Narrow" pitchFamily="34" charset="0"/>
              </a:rPr>
              <a:t>permanencia en la proximidad de las posibles fuentes de contagio </a:t>
            </a:r>
            <a:r>
              <a:rPr lang="es-ES_tradnl" sz="2400" smtClean="0">
                <a:latin typeface="Arial Narrow" pitchFamily="34" charset="0"/>
              </a:rPr>
              <a:t>(e</a:t>
            </a:r>
            <a:r>
              <a:rPr lang="es-ES" sz="2400" smtClean="0">
                <a:latin typeface="Arial Narrow" pitchFamily="34" charset="0"/>
              </a:rPr>
              <a:t>stablecimientos de salud</a:t>
            </a:r>
            <a:r>
              <a:rPr lang="es-ES_tradnl" sz="2400" smtClean="0">
                <a:latin typeface="Arial Narrow" pitchFamily="34" charset="0"/>
              </a:rPr>
              <a:t>)</a:t>
            </a:r>
            <a:r>
              <a:rPr lang="es-ES" sz="2400" smtClean="0">
                <a:latin typeface="Arial Narrow" pitchFamily="34" charset="0"/>
              </a:rPr>
              <a:t>  </a:t>
            </a:r>
            <a:endParaRPr lang="es-ES" sz="24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s-ES" sz="2800" smtClean="0"/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3429000"/>
            <a:ext cx="25019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1600" y="4191000"/>
            <a:ext cx="2590800" cy="208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b="1" smtClean="0">
                <a:latin typeface="Arial Narrow" pitchFamily="34" charset="0"/>
              </a:rPr>
              <a:t>Duración de la transmisión</a:t>
            </a:r>
            <a:r>
              <a:rPr lang="es-ES" smtClean="0">
                <a:cs typeface="Times New Roman" pitchFamily="18" charset="0"/>
              </a:rPr>
              <a:t/>
            </a:r>
            <a:br>
              <a:rPr lang="es-ES" smtClean="0">
                <a:cs typeface="Times New Roman" pitchFamily="18" charset="0"/>
              </a:rPr>
            </a:br>
            <a:endParaRPr lang="es-ES" smtClean="0">
              <a:cs typeface="Times New Roman" pitchFamily="18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3058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400" smtClean="0">
                <a:latin typeface="Arial Narrow" pitchFamily="34" charset="0"/>
              </a:rPr>
              <a:t>T</a:t>
            </a:r>
            <a:r>
              <a:rPr lang="es-ES" sz="2400" smtClean="0">
                <a:latin typeface="Arial Narrow" pitchFamily="34" charset="0"/>
              </a:rPr>
              <a:t>odo el tiempo en que el sujeto expulsa al exterior, por vía aérea, bacilos viables a partir de las lesiones pulmonares</a:t>
            </a:r>
            <a:endParaRPr lang="es-ES_tradnl" sz="2400" smtClean="0">
              <a:latin typeface="Arial Narrow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s-ES_tradnl" sz="2400" smtClean="0">
              <a:latin typeface="Arial Narrow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ES_tradnl" sz="2400" smtClean="0">
                <a:latin typeface="Arial Narrow" pitchFamily="34" charset="0"/>
              </a:rPr>
              <a:t>El</a:t>
            </a:r>
            <a:r>
              <a:rPr lang="es-ES" sz="2400" smtClean="0">
                <a:latin typeface="Arial Narrow" pitchFamily="34" charset="0"/>
              </a:rPr>
              <a:t> diagnóstico precoz permite iniciar rápidamente el tratamiento antituberculoso. </a:t>
            </a:r>
            <a:endParaRPr lang="es-ES_tradnl" sz="2400" smtClean="0">
              <a:latin typeface="Arial Narrow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s-ES_tradnl" sz="2400" smtClean="0">
              <a:latin typeface="Arial Narrow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ES_tradnl" sz="2400" smtClean="0">
                <a:latin typeface="Arial Narrow" pitchFamily="34" charset="0"/>
              </a:rPr>
              <a:t>E</a:t>
            </a:r>
            <a:r>
              <a:rPr lang="es-ES" sz="2400" smtClean="0">
                <a:latin typeface="Arial Narrow" pitchFamily="34" charset="0"/>
              </a:rPr>
              <a:t>n el curso de pocas semanas el sujeto pierde su capacidad de contagiar a los demás.</a:t>
            </a:r>
            <a:endParaRPr lang="es-ES_tradnl" sz="2400" smtClean="0">
              <a:latin typeface="Arial Narrow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s-ES_tradnl" sz="2400" smtClean="0">
              <a:latin typeface="Arial Narrow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ES" sz="2400" smtClean="0">
                <a:latin typeface="Arial Narrow" pitchFamily="34" charset="0"/>
              </a:rPr>
              <a:t>Organización Mundial de la Salud (OMS) </a:t>
            </a:r>
            <a:r>
              <a:rPr lang="es-ES" sz="2400" smtClean="0">
                <a:latin typeface="Arial Narrow" pitchFamily="34" charset="0"/>
                <a:sym typeface="Symbol" pitchFamily="18" charset="2"/>
              </a:rPr>
              <a:t></a:t>
            </a:r>
            <a:r>
              <a:rPr lang="es-ES" sz="2400" smtClean="0">
                <a:latin typeface="Arial Narrow" pitchFamily="34" charset="0"/>
              </a:rPr>
              <a:t> aislamiento de un paciente con TBC pulmonar diagnosticada por baciloscopía, puede levantarse luego de 15 días de iniciado el tratamiento, siempre que se acompañe de una buena evolución clínica.</a:t>
            </a:r>
            <a:endParaRPr lang="es-ES" sz="24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s-E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b="1" smtClean="0">
                <a:latin typeface="Arial Narrow" pitchFamily="34" charset="0"/>
              </a:rPr>
              <a:t>Duración de la transmisión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" smtClean="0">
                <a:latin typeface="Arial Narrow" pitchFamily="34" charset="0"/>
              </a:rPr>
              <a:t>En condiciones naturales</a:t>
            </a:r>
            <a:r>
              <a:rPr lang="es-ES_tradnl" smtClean="0">
                <a:latin typeface="Arial Narrow" pitchFamily="34" charset="0"/>
              </a:rPr>
              <a:t> </a:t>
            </a:r>
            <a:r>
              <a:rPr lang="es-ES" smtClean="0">
                <a:latin typeface="Arial Narrow" pitchFamily="34" charset="0"/>
              </a:rPr>
              <a:t>y en ausencia de tratamiento, la trasmisión de la enfermedad puede persistir hasta que el sujeto muere</a:t>
            </a:r>
            <a:r>
              <a:rPr lang="es-ES_tradnl" smtClean="0">
                <a:latin typeface="Arial Narrow" pitchFamily="34" charset="0"/>
              </a:rPr>
              <a:t> </a:t>
            </a:r>
            <a:r>
              <a:rPr lang="es-ES" smtClean="0">
                <a:latin typeface="Arial Narrow" pitchFamily="34" charset="0"/>
                <a:sym typeface="Symbol" pitchFamily="18" charset="2"/>
              </a:rPr>
              <a:t></a:t>
            </a:r>
            <a:r>
              <a:rPr lang="es-ES" smtClean="0">
                <a:latin typeface="Arial Narrow" pitchFamily="34" charset="0"/>
              </a:rPr>
              <a:t> promedialmente, en dos años</a:t>
            </a:r>
            <a:endParaRPr lang="es-ES_tradnl" smtClean="0">
              <a:latin typeface="Arial Narrow" pitchFamily="34" charset="0"/>
            </a:endParaRPr>
          </a:p>
          <a:p>
            <a:pPr eaLnBrk="1" hangingPunct="1">
              <a:buFontTx/>
              <a:buNone/>
            </a:pPr>
            <a:endParaRPr lang="es-ES" smtClean="0">
              <a:cs typeface="Times New Roman" pitchFamily="18" charset="0"/>
            </a:endParaRPr>
          </a:p>
          <a:p>
            <a:pPr eaLnBrk="1" hangingPunct="1"/>
            <a:r>
              <a:rPr lang="es-ES_tradnl" smtClean="0">
                <a:latin typeface="Arial Narrow" pitchFamily="34" charset="0"/>
              </a:rPr>
              <a:t>E</a:t>
            </a:r>
            <a:r>
              <a:rPr lang="es-ES" smtClean="0">
                <a:latin typeface="Arial Narrow" pitchFamily="34" charset="0"/>
              </a:rPr>
              <a:t>l paciente bacilífero infecta entre 10 a 20 individuos con los que esté en contacto</a:t>
            </a:r>
            <a:r>
              <a:rPr lang="es-ES_tradnl" smtClean="0">
                <a:latin typeface="Arial Narrow" pitchFamily="34" charset="0"/>
              </a:rPr>
              <a:t> por año</a:t>
            </a:r>
            <a:endParaRPr lang="es-ES" smtClean="0">
              <a:cs typeface="Times New Roman" pitchFamily="18" charset="0"/>
            </a:endParaRPr>
          </a:p>
          <a:p>
            <a:pPr eaLnBrk="1" hangingPunct="1"/>
            <a:endParaRPr lang="es-E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b="1" smtClean="0">
                <a:latin typeface="Arial Narrow" pitchFamily="34" charset="0"/>
              </a:rPr>
              <a:t>Susceptibilidad</a:t>
            </a:r>
            <a:r>
              <a:rPr lang="es-ES" smtClean="0">
                <a:cs typeface="Times New Roman" pitchFamily="18" charset="0"/>
              </a:rPr>
              <a:t/>
            </a:r>
            <a:br>
              <a:rPr lang="es-ES" smtClean="0">
                <a:cs typeface="Times New Roman" pitchFamily="18" charset="0"/>
              </a:rPr>
            </a:br>
            <a:endParaRPr lang="es-ES" smtClean="0">
              <a:cs typeface="Times New Roman" pitchFamily="18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458200" cy="41148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s-ES_tradnl" sz="2800" smtClean="0">
                <a:latin typeface="Arial Narrow" pitchFamily="34" charset="0"/>
              </a:rPr>
              <a:t>N</a:t>
            </a:r>
            <a:r>
              <a:rPr lang="es-ES" sz="2800" smtClean="0">
                <a:latin typeface="Arial Narrow" pitchFamily="34" charset="0"/>
              </a:rPr>
              <a:t>iños de 0 – 4 años de edad y en particular el recién nacidos </a:t>
            </a:r>
            <a:r>
              <a:rPr lang="es-ES" sz="2800" smtClean="0">
                <a:latin typeface="Arial Narrow" pitchFamily="34" charset="0"/>
                <a:sym typeface="Symbol" pitchFamily="18" charset="2"/>
              </a:rPr>
              <a:t></a:t>
            </a:r>
            <a:r>
              <a:rPr lang="es-ES_tradnl" sz="2800" smtClean="0">
                <a:latin typeface="Arial Narrow" pitchFamily="34" charset="0"/>
                <a:sym typeface="Symbol" pitchFamily="18" charset="2"/>
              </a:rPr>
              <a:t> formas </a:t>
            </a:r>
            <a:r>
              <a:rPr lang="es-ES" sz="2800" smtClean="0">
                <a:latin typeface="Arial Narrow" pitchFamily="34" charset="0"/>
              </a:rPr>
              <a:t>diseminadas de la enfermedad</a:t>
            </a:r>
            <a:r>
              <a:rPr lang="es-ES_tradnl" sz="2800" smtClean="0">
                <a:latin typeface="Arial Narrow" pitchFamily="34" charset="0"/>
              </a:rPr>
              <a:t>:</a:t>
            </a:r>
            <a:r>
              <a:rPr lang="es-ES" sz="2800" smtClean="0">
                <a:latin typeface="Arial Narrow" pitchFamily="34" charset="0"/>
              </a:rPr>
              <a:t> por ejemplo, meningo-encefalitis</a:t>
            </a:r>
            <a:r>
              <a:rPr lang="es-ES_tradnl" sz="2800" smtClean="0">
                <a:latin typeface="Arial Narrow" pitchFamily="34" charset="0"/>
              </a:rPr>
              <a:t> tuberculosa</a:t>
            </a:r>
          </a:p>
          <a:p>
            <a:pPr algn="just" eaLnBrk="1" hangingPunct="1">
              <a:lnSpc>
                <a:spcPct val="90000"/>
              </a:lnSpc>
            </a:pPr>
            <a:endParaRPr lang="es-ES_tradnl" sz="2800" smtClean="0">
              <a:latin typeface="Arial Narrow" pitchFamily="34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s-ES_tradnl" sz="2800" smtClean="0">
                <a:latin typeface="Arial Narrow" pitchFamily="34" charset="0"/>
              </a:rPr>
              <a:t>A</a:t>
            </a:r>
            <a:r>
              <a:rPr lang="es-ES" sz="2800" smtClean="0">
                <a:latin typeface="Arial Narrow" pitchFamily="34" charset="0"/>
              </a:rPr>
              <a:t>dolescentes y adultos jóvenes recientemente infectados</a:t>
            </a:r>
            <a:endParaRPr lang="es-ES_tradnl" sz="2800" smtClean="0">
              <a:latin typeface="Arial Narrow" pitchFamily="34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s-ES" sz="2800" smtClean="0">
                <a:latin typeface="Arial Narrow" pitchFamily="34" charset="0"/>
              </a:rPr>
              <a:t> </a:t>
            </a:r>
            <a:endParaRPr lang="es-ES_tradnl" sz="2800" smtClean="0">
              <a:latin typeface="Arial Narrow" pitchFamily="34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s-ES_tradnl" sz="2800" smtClean="0">
                <a:latin typeface="Arial Narrow" pitchFamily="34" charset="0"/>
              </a:rPr>
              <a:t>P</a:t>
            </a:r>
            <a:r>
              <a:rPr lang="es-ES" sz="2800" smtClean="0">
                <a:latin typeface="Arial Narrow" pitchFamily="34" charset="0"/>
              </a:rPr>
              <a:t>acientes </a:t>
            </a:r>
            <a:r>
              <a:rPr lang="es-ES_tradnl" sz="2800" smtClean="0">
                <a:latin typeface="Arial Narrow" pitchFamily="34" charset="0"/>
              </a:rPr>
              <a:t>con</a:t>
            </a:r>
            <a:r>
              <a:rPr lang="es-ES" sz="2800" smtClean="0">
                <a:latin typeface="Arial Narrow" pitchFamily="34" charset="0"/>
              </a:rPr>
              <a:t> compromiso severo de su inmunidad:</a:t>
            </a:r>
            <a:endParaRPr lang="es-ES_tradnl" sz="2800" smtClean="0">
              <a:latin typeface="Arial Narrow" pitchFamily="34" charset="0"/>
            </a:endParaRPr>
          </a:p>
          <a:p>
            <a:pPr lvl="1" algn="just" eaLnBrk="1" hangingPunct="1">
              <a:lnSpc>
                <a:spcPct val="90000"/>
              </a:lnSpc>
            </a:pPr>
            <a:r>
              <a:rPr lang="es-ES" sz="2400" smtClean="0">
                <a:latin typeface="Arial Narrow" pitchFamily="34" charset="0"/>
              </a:rPr>
              <a:t>diabéticos, </a:t>
            </a:r>
            <a:endParaRPr lang="es-ES_tradnl" sz="2400" smtClean="0">
              <a:latin typeface="Arial Narrow" pitchFamily="34" charset="0"/>
            </a:endParaRPr>
          </a:p>
          <a:p>
            <a:pPr lvl="1" algn="just" eaLnBrk="1" hangingPunct="1">
              <a:lnSpc>
                <a:spcPct val="90000"/>
              </a:lnSpc>
            </a:pPr>
            <a:r>
              <a:rPr lang="es-ES" sz="2400" smtClean="0">
                <a:latin typeface="Arial Narrow" pitchFamily="34" charset="0"/>
              </a:rPr>
              <a:t>pacientes con enfermedades tumorales, hemopatías, </a:t>
            </a:r>
            <a:endParaRPr lang="es-ES_tradnl" sz="2400" smtClean="0">
              <a:latin typeface="Arial Narrow" pitchFamily="34" charset="0"/>
            </a:endParaRPr>
          </a:p>
          <a:p>
            <a:pPr lvl="1" algn="just" eaLnBrk="1" hangingPunct="1">
              <a:lnSpc>
                <a:spcPct val="90000"/>
              </a:lnSpc>
            </a:pPr>
            <a:r>
              <a:rPr lang="es-ES" sz="2400" smtClean="0">
                <a:latin typeface="Arial Narrow" pitchFamily="34" charset="0"/>
              </a:rPr>
              <a:t>tratados con inmuno-supresores, corticoides, </a:t>
            </a:r>
            <a:endParaRPr lang="es-ES_tradnl" sz="2400" smtClean="0">
              <a:latin typeface="Arial Narrow" pitchFamily="34" charset="0"/>
            </a:endParaRPr>
          </a:p>
          <a:p>
            <a:pPr lvl="1" algn="just" eaLnBrk="1" hangingPunct="1">
              <a:lnSpc>
                <a:spcPct val="90000"/>
              </a:lnSpc>
            </a:pPr>
            <a:r>
              <a:rPr lang="es-ES_tradnl" sz="2400" b="1" smtClean="0">
                <a:latin typeface="Arial Narrow" pitchFamily="34" charset="0"/>
              </a:rPr>
              <a:t>¡</a:t>
            </a:r>
            <a:r>
              <a:rPr lang="es-ES" sz="2400" b="1" smtClean="0">
                <a:latin typeface="Arial Narrow" pitchFamily="34" charset="0"/>
              </a:rPr>
              <a:t>infectados por el virus de la inmunodeficiencia humana (VIH)</a:t>
            </a:r>
            <a:r>
              <a:rPr lang="es-ES_tradnl" sz="2400" b="1" smtClean="0">
                <a:latin typeface="Arial Narrow" pitchFamily="34" charset="0"/>
              </a:rPr>
              <a:t>!</a:t>
            </a:r>
            <a:endParaRPr lang="es-ES" sz="2400" b="1" smtClean="0"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s-ES" sz="2800" smtClean="0">
                <a:latin typeface="Arial Narrow" pitchFamily="34" charset="0"/>
              </a:rPr>
              <a:t> </a:t>
            </a:r>
            <a:endParaRPr lang="es-ES" sz="2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s-E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ChangeArrowheads="1"/>
          </p:cNvSpPr>
          <p:nvPr/>
        </p:nvSpPr>
        <p:spPr bwMode="auto">
          <a:xfrm>
            <a:off x="762000" y="4495800"/>
            <a:ext cx="7620000" cy="1371600"/>
          </a:xfrm>
          <a:prstGeom prst="rect">
            <a:avLst/>
          </a:prstGeom>
          <a:solidFill>
            <a:srgbClr val="FFCC99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762000" y="4495800"/>
            <a:ext cx="7620000" cy="13716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b="1" smtClean="0">
                <a:latin typeface="Arial Narrow" pitchFamily="34" charset="0"/>
              </a:rPr>
              <a:t>Período de Incubación</a:t>
            </a:r>
            <a:r>
              <a:rPr lang="es-ES" smtClean="0">
                <a:cs typeface="Times New Roman" pitchFamily="18" charset="0"/>
              </a:rPr>
              <a:t/>
            </a:r>
            <a:br>
              <a:rPr lang="es-ES" smtClean="0">
                <a:cs typeface="Times New Roman" pitchFamily="18" charset="0"/>
              </a:rPr>
            </a:br>
            <a:endParaRPr lang="es-ES" smtClean="0">
              <a:cs typeface="Times New Roman" pitchFamily="18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defRPr/>
            </a:pPr>
            <a:r>
              <a:rPr lang="es-ES_tradnl" smtClean="0">
                <a:latin typeface="Arial Narrow" pitchFamily="34" charset="0"/>
              </a:rPr>
              <a:t>M</a:t>
            </a:r>
            <a:r>
              <a:rPr lang="es-ES" smtClean="0">
                <a:latin typeface="Arial Narrow" pitchFamily="34" charset="0"/>
              </a:rPr>
              <a:t>uy variable </a:t>
            </a:r>
            <a:endParaRPr lang="es-ES_tradnl" smtClean="0">
              <a:latin typeface="Arial Narrow" pitchFamily="34" charset="0"/>
            </a:endParaRPr>
          </a:p>
          <a:p>
            <a:pPr algn="just" eaLnBrk="1" hangingPunct="1">
              <a:defRPr/>
            </a:pPr>
            <a:r>
              <a:rPr lang="es-ES_tradnl" smtClean="0">
                <a:latin typeface="Arial Narrow" pitchFamily="34" charset="0"/>
              </a:rPr>
              <a:t>R</a:t>
            </a:r>
            <a:r>
              <a:rPr lang="es-ES" smtClean="0">
                <a:latin typeface="Arial Narrow" pitchFamily="34" charset="0"/>
              </a:rPr>
              <a:t>iesgo de enfermar </a:t>
            </a:r>
            <a:r>
              <a:rPr lang="es-ES" smtClean="0">
                <a:latin typeface="Arial Narrow" pitchFamily="34" charset="0"/>
                <a:sym typeface="Symbol" pitchFamily="18" charset="2"/>
              </a:rPr>
              <a:t></a:t>
            </a:r>
            <a:r>
              <a:rPr lang="es-ES" smtClean="0">
                <a:latin typeface="Arial Narrow" pitchFamily="34" charset="0"/>
              </a:rPr>
              <a:t> mayor en los primeros dos años </a:t>
            </a:r>
            <a:endParaRPr lang="es-ES_tradnl" smtClean="0">
              <a:latin typeface="Arial Narrow" pitchFamily="34" charset="0"/>
            </a:endParaRPr>
          </a:p>
          <a:p>
            <a:pPr algn="just" eaLnBrk="1" hangingPunct="1">
              <a:defRPr/>
            </a:pPr>
            <a:r>
              <a:rPr lang="es-ES_tradnl" smtClean="0">
                <a:latin typeface="Arial Narrow" pitchFamily="34" charset="0"/>
              </a:rPr>
              <a:t>L</a:t>
            </a:r>
            <a:r>
              <a:rPr lang="es-ES" smtClean="0">
                <a:latin typeface="Arial Narrow" pitchFamily="34" charset="0"/>
              </a:rPr>
              <a:t>uego disminuye progresivamente</a:t>
            </a:r>
            <a:endParaRPr lang="es-ES_tradnl" smtClean="0">
              <a:latin typeface="Arial Narrow" pitchFamily="34" charset="0"/>
            </a:endParaRPr>
          </a:p>
          <a:p>
            <a:pPr algn="ctr" eaLnBrk="1" hangingPunct="1">
              <a:buFontTx/>
              <a:buNone/>
              <a:defRPr/>
            </a:pPr>
            <a:endParaRPr lang="es-ES_tradnl" smtClean="0">
              <a:latin typeface="Arial Narrow" pitchFamily="34" charset="0"/>
            </a:endParaRPr>
          </a:p>
          <a:p>
            <a:pPr algn="ctr" eaLnBrk="1" hangingPunct="1">
              <a:buFontTx/>
              <a:buNone/>
              <a:defRPr/>
            </a:pPr>
            <a:r>
              <a:rPr lang="es-ES_tradnl" sz="36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Impact" pitchFamily="34" charset="0"/>
              </a:rPr>
              <a:t>P</a:t>
            </a:r>
            <a:r>
              <a:rPr lang="es-ES" sz="36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Impact" pitchFamily="34" charset="0"/>
              </a:rPr>
              <a:t>ersiste durante toda la vida</a:t>
            </a:r>
            <a:r>
              <a:rPr lang="es-ES" sz="3600" smtClean="0">
                <a:effectLst>
                  <a:outerShdw blurRad="38100" dist="38100" dir="2700000" algn="tl">
                    <a:srgbClr val="C0C0C0"/>
                  </a:outerShdw>
                </a:effectLst>
                <a:latin typeface="Impact" pitchFamily="34" charset="0"/>
              </a:rPr>
              <a:t>  </a:t>
            </a:r>
            <a:endParaRPr lang="es-ES" sz="3600" smtClean="0">
              <a:effectLst>
                <a:outerShdw blurRad="38100" dist="38100" dir="2700000" algn="tl">
                  <a:srgbClr val="C0C0C0"/>
                </a:outerShdw>
              </a:effectLst>
              <a:latin typeface="Impact" pitchFamily="34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es-ES" sz="3600" smtClean="0">
              <a:effectLst>
                <a:outerShdw blurRad="38100" dist="38100" dir="2700000" algn="tl">
                  <a:srgbClr val="C0C0C0"/>
                </a:outerShdw>
              </a:effectLst>
              <a:latin typeface="Impac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smtClean="0">
                <a:latin typeface="Arial Narrow" pitchFamily="34" charset="0"/>
              </a:rPr>
              <a:t>Localización</a:t>
            </a:r>
            <a:endParaRPr lang="es-ES" b="1" smtClean="0">
              <a:latin typeface="Arial Narrow" pitchFamily="34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s-ES_tradnl" sz="2400" smtClean="0">
                <a:latin typeface="Arial Narrow" pitchFamily="34" charset="0"/>
                <a:cs typeface="Times New Roman" pitchFamily="18" charset="0"/>
              </a:rPr>
              <a:t>M</a:t>
            </a:r>
            <a:r>
              <a:rPr lang="es-ES" sz="2400" smtClean="0">
                <a:latin typeface="Arial Narrow" pitchFamily="34" charset="0"/>
                <a:cs typeface="Times New Roman" pitchFamily="18" charset="0"/>
              </a:rPr>
              <a:t>ás frecuente</a:t>
            </a:r>
            <a:r>
              <a:rPr lang="es-ES_tradnl" sz="240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s-ES_tradnl" sz="2400" smtClean="0">
                <a:latin typeface="Arial Narrow" pitchFamily="34" charset="0"/>
                <a:cs typeface="Times New Roman" pitchFamily="18" charset="0"/>
                <a:sym typeface="Symbol" pitchFamily="18" charset="2"/>
              </a:rPr>
              <a:t></a:t>
            </a:r>
            <a:r>
              <a:rPr lang="es-ES" sz="240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s-ES" sz="2400" b="1" smtClean="0">
                <a:latin typeface="Arial Narrow" pitchFamily="34" charset="0"/>
                <a:cs typeface="Times New Roman" pitchFamily="18" charset="0"/>
              </a:rPr>
              <a:t>pulmón </a:t>
            </a:r>
            <a:endParaRPr lang="es-ES_tradnl" sz="2400" b="1" smtClean="0">
              <a:latin typeface="Arial Narrow" pitchFamily="34" charset="0"/>
              <a:cs typeface="Times New Roman" pitchFamily="18" charset="0"/>
            </a:endParaRPr>
          </a:p>
          <a:p>
            <a:pPr eaLnBrk="1" hangingPunct="1"/>
            <a:endParaRPr lang="es-ES_tradnl" sz="2400" smtClean="0">
              <a:latin typeface="Arial Narrow" pitchFamily="34" charset="0"/>
              <a:cs typeface="Times New Roman" pitchFamily="18" charset="0"/>
            </a:endParaRPr>
          </a:p>
          <a:p>
            <a:pPr eaLnBrk="1" hangingPunct="1"/>
            <a:r>
              <a:rPr lang="es-ES_tradnl" sz="2400" smtClean="0">
                <a:latin typeface="Arial Narrow" pitchFamily="34" charset="0"/>
                <a:cs typeface="Times New Roman" pitchFamily="18" charset="0"/>
              </a:rPr>
              <a:t>Menos frecuente</a:t>
            </a:r>
            <a:r>
              <a:rPr lang="es-ES" sz="240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s-ES" sz="2400" smtClean="0">
                <a:latin typeface="Arial Narrow" pitchFamily="34" charset="0"/>
                <a:cs typeface="Times New Roman" pitchFamily="18" charset="0"/>
                <a:sym typeface="Symbol" pitchFamily="18" charset="2"/>
              </a:rPr>
              <a:t></a:t>
            </a:r>
            <a:r>
              <a:rPr lang="es-ES" sz="240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s-ES" sz="2400" b="1" smtClean="0">
                <a:latin typeface="Arial Narrow" pitchFamily="34" charset="0"/>
                <a:cs typeface="Times New Roman" pitchFamily="18" charset="0"/>
              </a:rPr>
              <a:t>extra-pulmonar</a:t>
            </a:r>
            <a:r>
              <a:rPr lang="es-ES_tradnl" sz="2400" b="1" smtClean="0">
                <a:latin typeface="Arial Narrow" pitchFamily="34" charset="0"/>
                <a:cs typeface="Times New Roman" pitchFamily="18" charset="0"/>
              </a:rPr>
              <a:t> (incluye la forma pleural)</a:t>
            </a:r>
            <a:r>
              <a:rPr lang="es-ES" sz="2400" smtClean="0">
                <a:latin typeface="Arial Narrow" pitchFamily="34" charset="0"/>
                <a:cs typeface="Times New Roman" pitchFamily="18" charset="0"/>
              </a:rPr>
              <a:t>, en cualquier órgano </a:t>
            </a:r>
            <a:r>
              <a:rPr lang="es-ES_tradnl" sz="2400" smtClean="0">
                <a:latin typeface="Arial Narrow" pitchFamily="34" charset="0"/>
                <a:cs typeface="Times New Roman" pitchFamily="18" charset="0"/>
              </a:rPr>
              <a:t>del cuerpo</a:t>
            </a:r>
          </a:p>
          <a:p>
            <a:pPr eaLnBrk="1" hangingPunct="1"/>
            <a:endParaRPr lang="es-ES_tradnl" sz="2400" smtClean="0">
              <a:latin typeface="Arial Narrow" pitchFamily="34" charset="0"/>
              <a:cs typeface="Times New Roman" pitchFamily="18" charset="0"/>
            </a:endParaRPr>
          </a:p>
          <a:p>
            <a:pPr eaLnBrk="1" hangingPunct="1"/>
            <a:r>
              <a:rPr lang="es-ES_tradnl" sz="2400" smtClean="0">
                <a:latin typeface="Arial Narrow" pitchFamily="34" charset="0"/>
                <a:cs typeface="Times New Roman" pitchFamily="18" charset="0"/>
              </a:rPr>
              <a:t>S</a:t>
            </a:r>
            <a:r>
              <a:rPr lang="es-ES" sz="2400" smtClean="0">
                <a:latin typeface="Arial Narrow" pitchFamily="34" charset="0"/>
                <a:cs typeface="Times New Roman" pitchFamily="18" charset="0"/>
              </a:rPr>
              <a:t>imultáneamente en más de una localización</a:t>
            </a:r>
            <a:r>
              <a:rPr lang="es-ES_tradnl" sz="240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s-ES" sz="2400" smtClean="0">
                <a:latin typeface="Arial Narrow" pitchFamily="34" charset="0"/>
                <a:cs typeface="Times New Roman" pitchFamily="18" charset="0"/>
                <a:sym typeface="Symbol" pitchFamily="18" charset="2"/>
              </a:rPr>
              <a:t></a:t>
            </a:r>
            <a:r>
              <a:rPr lang="es-ES_tradnl" sz="2400" smtClean="0">
                <a:latin typeface="Arial Narrow" pitchFamily="34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s-ES_tradnl" sz="2400" b="1" smtClean="0">
                <a:latin typeface="Arial Narrow" pitchFamily="34" charset="0"/>
                <a:cs typeface="Times New Roman" pitchFamily="18" charset="0"/>
                <a:sym typeface="Symbol" pitchFamily="18" charset="2"/>
              </a:rPr>
              <a:t>TB asociada</a:t>
            </a:r>
            <a:r>
              <a:rPr lang="es-ES" sz="2400" b="1" smtClean="0">
                <a:latin typeface="Arial Narrow" pitchFamily="34" charset="0"/>
              </a:rPr>
              <a:t> </a:t>
            </a:r>
            <a:endParaRPr lang="es-ES" sz="2400" b="1" smtClean="0">
              <a:latin typeface="Arial Narrow" pitchFamily="34" charset="0"/>
              <a:cs typeface="Times New Roman" pitchFamily="18" charset="0"/>
            </a:endParaRPr>
          </a:p>
          <a:p>
            <a:pPr eaLnBrk="1" hangingPunct="1"/>
            <a:endParaRPr lang="es-ES" sz="2400" smtClean="0">
              <a:latin typeface="Arial Narrow" pitchFamily="34" charset="0"/>
            </a:endParaRPr>
          </a:p>
        </p:txBody>
      </p:sp>
      <p:pic>
        <p:nvPicPr>
          <p:cNvPr id="18436" name="Picture 7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09600" y="2286000"/>
            <a:ext cx="3598863" cy="3886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b="1" smtClean="0">
                <a:latin typeface="Arial Narrow" pitchFamily="34" charset="0"/>
              </a:rPr>
              <a:t>Manifestaciones clínicas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76400"/>
            <a:ext cx="7772400" cy="4114800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</a:pPr>
            <a:endParaRPr lang="es-ES" sz="2800" smtClean="0">
              <a:cs typeface="Times New Roman" pitchFamily="18" charset="0"/>
            </a:endParaRPr>
          </a:p>
          <a:p>
            <a:pPr marL="0" indent="0" algn="just" eaLnBrk="1" hangingPunct="1">
              <a:lnSpc>
                <a:spcPct val="90000"/>
              </a:lnSpc>
            </a:pPr>
            <a:r>
              <a:rPr lang="es-ES_tradnl" sz="2800" smtClean="0">
                <a:latin typeface="Arial Narrow" pitchFamily="34" charset="0"/>
              </a:rPr>
              <a:t> D</a:t>
            </a:r>
            <a:r>
              <a:rPr lang="es-ES" sz="2800" smtClean="0">
                <a:latin typeface="Arial Narrow" pitchFamily="34" charset="0"/>
              </a:rPr>
              <a:t>epende</a:t>
            </a:r>
            <a:r>
              <a:rPr lang="es-ES_tradnl" sz="2800" smtClean="0">
                <a:latin typeface="Arial Narrow" pitchFamily="34" charset="0"/>
              </a:rPr>
              <a:t>n</a:t>
            </a:r>
            <a:r>
              <a:rPr lang="es-ES" sz="2800" smtClean="0">
                <a:latin typeface="Arial Narrow" pitchFamily="34" charset="0"/>
              </a:rPr>
              <a:t> de la localización de la TB </a:t>
            </a:r>
            <a:endParaRPr lang="es-ES_tradnl" sz="2800" smtClean="0">
              <a:latin typeface="Arial Narrow" pitchFamily="34" charset="0"/>
            </a:endParaRPr>
          </a:p>
          <a:p>
            <a:pPr marL="0" indent="0" algn="just" eaLnBrk="1" hangingPunct="1">
              <a:lnSpc>
                <a:spcPct val="90000"/>
              </a:lnSpc>
            </a:pPr>
            <a:r>
              <a:rPr lang="es-ES_tradnl" sz="2800" smtClean="0">
                <a:latin typeface="Arial Narrow" pitchFamily="34" charset="0"/>
              </a:rPr>
              <a:t> TB</a:t>
            </a:r>
            <a:r>
              <a:rPr lang="es-ES" sz="2800" smtClean="0">
                <a:latin typeface="Arial Narrow" pitchFamily="34" charset="0"/>
              </a:rPr>
              <a:t> pulmonar, la forma más frecuente, se presenta generalmente con manifestaciones: </a:t>
            </a:r>
            <a:endParaRPr lang="es-ES" sz="2800" smtClean="0">
              <a:cs typeface="Times New Roman" pitchFamily="18" charset="0"/>
            </a:endParaRPr>
          </a:p>
          <a:p>
            <a:pPr marL="0" indent="0" algn="just" eaLnBrk="1" hangingPunct="1">
              <a:lnSpc>
                <a:spcPct val="90000"/>
              </a:lnSpc>
              <a:buFontTx/>
              <a:buNone/>
            </a:pPr>
            <a:r>
              <a:rPr lang="es-ES" sz="2800" smtClean="0">
                <a:latin typeface="Arial Narrow" pitchFamily="34" charset="0"/>
              </a:rPr>
              <a:t> </a:t>
            </a:r>
            <a:endParaRPr lang="es-ES" sz="2800" smtClean="0">
              <a:cs typeface="Times New Roman" pitchFamily="18" charset="0"/>
            </a:endParaRPr>
          </a:p>
          <a:p>
            <a:pPr marL="763588" lvl="1" algn="just" eaLnBrk="1" hangingPunct="1">
              <a:lnSpc>
                <a:spcPct val="90000"/>
              </a:lnSpc>
              <a:buFontTx/>
              <a:buNone/>
            </a:pPr>
            <a:r>
              <a:rPr lang="es-ES" sz="2400" smtClean="0">
                <a:latin typeface="Arial Narrow" pitchFamily="34" charset="0"/>
              </a:rPr>
              <a:t>1. Vinculadas al aparato respiratorio</a:t>
            </a:r>
            <a:endParaRPr lang="es-ES" sz="2400" smtClean="0">
              <a:cs typeface="Times New Roman" pitchFamily="18" charset="0"/>
            </a:endParaRPr>
          </a:p>
          <a:p>
            <a:pPr marL="0" indent="0" algn="just" eaLnBrk="1" hangingPunct="1">
              <a:lnSpc>
                <a:spcPct val="90000"/>
              </a:lnSpc>
              <a:buFontTx/>
              <a:buNone/>
            </a:pPr>
            <a:r>
              <a:rPr lang="es-ES" sz="2800" smtClean="0">
                <a:latin typeface="Arial Narrow" pitchFamily="34" charset="0"/>
              </a:rPr>
              <a:t> </a:t>
            </a:r>
            <a:endParaRPr lang="es-ES" sz="2800" smtClean="0">
              <a:cs typeface="Times New Roman" pitchFamily="18" charset="0"/>
            </a:endParaRPr>
          </a:p>
          <a:p>
            <a:pPr marL="763588" lvl="1" algn="just" eaLnBrk="1" hangingPunct="1">
              <a:lnSpc>
                <a:spcPct val="90000"/>
              </a:lnSpc>
              <a:buFontTx/>
              <a:buNone/>
            </a:pPr>
            <a:r>
              <a:rPr lang="es-ES" sz="2400" smtClean="0">
                <a:latin typeface="Arial Narrow" pitchFamily="34" charset="0"/>
              </a:rPr>
              <a:t>2. Manifestaciones toxi-infecciosas</a:t>
            </a:r>
            <a:endParaRPr lang="es-ES" sz="2400" smtClean="0">
              <a:cs typeface="Times New Roman" pitchFamily="18" charset="0"/>
            </a:endParaRPr>
          </a:p>
          <a:p>
            <a:pPr marL="0" indent="0" algn="just" eaLnBrk="1" hangingPunct="1">
              <a:lnSpc>
                <a:spcPct val="90000"/>
              </a:lnSpc>
              <a:buFontTx/>
              <a:buNone/>
            </a:pPr>
            <a:r>
              <a:rPr lang="es-ES" sz="2800" smtClean="0">
                <a:latin typeface="Arial Narrow" pitchFamily="34" charset="0"/>
              </a:rPr>
              <a:t> </a:t>
            </a:r>
            <a:endParaRPr lang="es-ES" sz="2800" smtClean="0">
              <a:cs typeface="Times New Roman" pitchFamily="18" charset="0"/>
            </a:endParaRPr>
          </a:p>
          <a:p>
            <a:pPr marL="763588" lvl="1" algn="just" eaLnBrk="1" hangingPunct="1">
              <a:lnSpc>
                <a:spcPct val="90000"/>
              </a:lnSpc>
              <a:buFontTx/>
              <a:buNone/>
            </a:pPr>
            <a:r>
              <a:rPr lang="es-ES" sz="2400" smtClean="0">
                <a:latin typeface="Arial Narrow" pitchFamily="34" charset="0"/>
              </a:rPr>
              <a:t>3. Repercusión sobre el estado general del paciente</a:t>
            </a:r>
            <a:endParaRPr lang="es-ES" sz="2400" smtClean="0">
              <a:cs typeface="Times New Roman" pitchFamily="18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s-E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b="1" smtClean="0">
                <a:latin typeface="Arial Narrow" pitchFamily="34" charset="0"/>
              </a:rPr>
              <a:t>Manifestaciones clínicas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752600"/>
            <a:ext cx="41910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s-ES_tradnl" sz="2400" smtClean="0">
                <a:latin typeface="Arial Narrow" pitchFamily="34" charset="0"/>
              </a:rPr>
              <a:t>	</a:t>
            </a:r>
            <a:r>
              <a:rPr lang="es-ES" sz="2400" smtClean="0">
                <a:latin typeface="Arial Narrow" pitchFamily="34" charset="0"/>
              </a:rPr>
              <a:t>Las manifestaciones respiratorias más constantes</a:t>
            </a:r>
            <a:r>
              <a:rPr lang="es-ES_tradnl" sz="2400" smtClean="0">
                <a:latin typeface="Arial Narrow" pitchFamily="34" charset="0"/>
              </a:rPr>
              <a:t>:</a:t>
            </a:r>
            <a:r>
              <a:rPr lang="es-ES" sz="2400" smtClean="0">
                <a:latin typeface="Arial Narrow" pitchFamily="34" charset="0"/>
              </a:rPr>
              <a:t> tos seca</a:t>
            </a:r>
            <a:r>
              <a:rPr lang="es-ES_tradnl" sz="2400" smtClean="0">
                <a:latin typeface="Arial Narrow" pitchFamily="34" charset="0"/>
              </a:rPr>
              <a:t> o con</a:t>
            </a:r>
            <a:r>
              <a:rPr lang="es-ES" sz="2400" smtClean="0">
                <a:latin typeface="Arial Narrow" pitchFamily="34" charset="0"/>
              </a:rPr>
              <a:t> expectoración. </a:t>
            </a:r>
            <a:endParaRPr lang="es-ES_tradnl" sz="2400" smtClean="0">
              <a:latin typeface="Arial Narrow" pitchFamily="34" charset="0"/>
            </a:endParaRPr>
          </a:p>
          <a:p>
            <a:pPr eaLnBrk="1" hangingPunct="1">
              <a:buFontTx/>
              <a:buNone/>
            </a:pPr>
            <a:r>
              <a:rPr lang="es-ES_tradnl" sz="2400" smtClean="0">
                <a:latin typeface="Arial Narrow" pitchFamily="34" charset="0"/>
              </a:rPr>
              <a:t>	C</a:t>
            </a:r>
            <a:r>
              <a:rPr lang="es-ES" sz="2400" smtClean="0">
                <a:latin typeface="Arial Narrow" pitchFamily="34" charset="0"/>
              </a:rPr>
              <a:t>uando </a:t>
            </a:r>
            <a:r>
              <a:rPr lang="es-ES" sz="2400" b="1" smtClean="0">
                <a:latin typeface="Arial Narrow" pitchFamily="34" charset="0"/>
              </a:rPr>
              <a:t>persisten por m</a:t>
            </a:r>
            <a:r>
              <a:rPr lang="es-ES_tradnl" sz="2400" b="1" smtClean="0">
                <a:latin typeface="Arial Narrow" pitchFamily="34" charset="0"/>
              </a:rPr>
              <a:t>á</a:t>
            </a:r>
            <a:r>
              <a:rPr lang="es-ES" sz="2400" b="1" smtClean="0">
                <a:latin typeface="Arial Narrow" pitchFamily="34" charset="0"/>
              </a:rPr>
              <a:t>s de catorce días</a:t>
            </a:r>
            <a:r>
              <a:rPr lang="es-ES_tradnl" sz="2400" b="1" smtClean="0">
                <a:latin typeface="Arial Narrow" pitchFamily="34" charset="0"/>
              </a:rPr>
              <a:t> </a:t>
            </a:r>
            <a:r>
              <a:rPr lang="es-ES_tradnl" sz="2400" b="1" smtClean="0">
                <a:latin typeface="Arial Narrow" pitchFamily="34" charset="0"/>
                <a:sym typeface="Symbol" pitchFamily="18" charset="2"/>
              </a:rPr>
              <a:t></a:t>
            </a:r>
            <a:r>
              <a:rPr lang="es-ES" sz="2400" smtClean="0">
                <a:latin typeface="Arial Narrow" pitchFamily="34" charset="0"/>
              </a:rPr>
              <a:t> </a:t>
            </a:r>
            <a:r>
              <a:rPr lang="es-ES" sz="2400" b="1" smtClean="0">
                <a:latin typeface="Arial Narrow" pitchFamily="34" charset="0"/>
              </a:rPr>
              <a:t>baciloscopia</a:t>
            </a:r>
            <a:endParaRPr lang="es-ES_tradnl" sz="2400" b="1" smtClean="0">
              <a:latin typeface="Arial Narrow" pitchFamily="34" charset="0"/>
            </a:endParaRPr>
          </a:p>
          <a:p>
            <a:pPr eaLnBrk="1" hangingPunct="1">
              <a:buFontTx/>
              <a:buNone/>
            </a:pPr>
            <a:r>
              <a:rPr lang="es-ES" sz="2400" smtClean="0">
                <a:latin typeface="Arial Narrow" pitchFamily="34" charset="0"/>
              </a:rPr>
              <a:t> </a:t>
            </a:r>
            <a:endParaRPr lang="es-ES" sz="24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s-ES" sz="2400" smtClean="0">
                <a:latin typeface="Arial Narrow" pitchFamily="34" charset="0"/>
              </a:rPr>
              <a:t> </a:t>
            </a:r>
            <a:r>
              <a:rPr lang="es-ES_tradnl" sz="2400" b="1" smtClean="0">
                <a:latin typeface="Arial Narrow" pitchFamily="34" charset="0"/>
              </a:rPr>
              <a:t>	</a:t>
            </a:r>
            <a:r>
              <a:rPr lang="es-ES" sz="2400" b="1" smtClean="0">
                <a:latin typeface="Arial Narrow" pitchFamily="34" charset="0"/>
              </a:rPr>
              <a:t>TOS Y EXPECTORACIÓN POR MÁS DE 14 DÍAS: PUEDE SER TUBERCULOSIS</a:t>
            </a:r>
            <a:endParaRPr lang="es-ES" sz="24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es-ES" sz="2400" smtClean="0"/>
          </a:p>
        </p:txBody>
      </p:sp>
      <p:pic>
        <p:nvPicPr>
          <p:cNvPr id="20484" name="Picture 5" descr="img138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99050" y="1752600"/>
            <a:ext cx="2955925" cy="46482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b="1" smtClean="0">
                <a:latin typeface="Arial Narrow" pitchFamily="34" charset="0"/>
              </a:rPr>
              <a:t>Manifestaciones clínicas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s-ES_tradnl" sz="2800" smtClean="0">
                <a:latin typeface="Arial Narrow" pitchFamily="34" charset="0"/>
              </a:rPr>
              <a:t>Otras </a:t>
            </a:r>
            <a:r>
              <a:rPr lang="es-ES" sz="2800" smtClean="0">
                <a:latin typeface="Arial Narrow" pitchFamily="34" charset="0"/>
              </a:rPr>
              <a:t>manifestaciones respiratorias</a:t>
            </a:r>
            <a:r>
              <a:rPr lang="es-ES_tradnl" sz="2800" smtClean="0">
                <a:latin typeface="Arial Narrow" pitchFamily="34" charset="0"/>
              </a:rPr>
              <a:t>: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es-ES_tradnl" sz="2800" smtClean="0">
              <a:latin typeface="Arial Narrow" pitchFamily="34" charset="0"/>
            </a:endParaRPr>
          </a:p>
          <a:p>
            <a:pPr lvl="1" algn="just" eaLnBrk="1" hangingPunct="1">
              <a:lnSpc>
                <a:spcPct val="90000"/>
              </a:lnSpc>
            </a:pPr>
            <a:r>
              <a:rPr lang="es-ES" sz="2400" smtClean="0">
                <a:latin typeface="Arial Narrow" pitchFamily="34" charset="0"/>
              </a:rPr>
              <a:t>dolor torácico tipo “puntada de lado” </a:t>
            </a:r>
            <a:endParaRPr lang="es-ES_tradnl" sz="2400" smtClean="0">
              <a:latin typeface="Arial Narrow" pitchFamily="34" charset="0"/>
            </a:endParaRPr>
          </a:p>
          <a:p>
            <a:pPr lvl="1" algn="just" eaLnBrk="1" hangingPunct="1">
              <a:lnSpc>
                <a:spcPct val="90000"/>
              </a:lnSpc>
              <a:buFontTx/>
              <a:buNone/>
            </a:pPr>
            <a:r>
              <a:rPr lang="es-ES" sz="2400" smtClean="0">
                <a:latin typeface="Arial Narrow" pitchFamily="34" charset="0"/>
              </a:rPr>
              <a:t> </a:t>
            </a:r>
            <a:endParaRPr lang="es-ES_tradnl" sz="2400" smtClean="0">
              <a:latin typeface="Arial Narrow" pitchFamily="34" charset="0"/>
            </a:endParaRPr>
          </a:p>
          <a:p>
            <a:pPr lvl="1" algn="just" eaLnBrk="1" hangingPunct="1">
              <a:lnSpc>
                <a:spcPct val="90000"/>
              </a:lnSpc>
            </a:pPr>
            <a:r>
              <a:rPr lang="es-ES" sz="2400" smtClean="0">
                <a:latin typeface="Arial Narrow" pitchFamily="34" charset="0"/>
              </a:rPr>
              <a:t>dolor insidioso de localización vaga</a:t>
            </a:r>
            <a:endParaRPr lang="es-ES_tradnl" sz="2400" smtClean="0">
              <a:latin typeface="Arial Narrow" pitchFamily="34" charset="0"/>
            </a:endParaRPr>
          </a:p>
          <a:p>
            <a:pPr lvl="1" algn="just" eaLnBrk="1" hangingPunct="1">
              <a:lnSpc>
                <a:spcPct val="90000"/>
              </a:lnSpc>
              <a:buFontTx/>
              <a:buNone/>
            </a:pPr>
            <a:r>
              <a:rPr lang="es-ES" sz="2400" smtClean="0">
                <a:latin typeface="Arial Narrow" pitchFamily="34" charset="0"/>
              </a:rPr>
              <a:t> </a:t>
            </a:r>
            <a:endParaRPr lang="es-ES_tradnl" sz="2400" smtClean="0">
              <a:latin typeface="Arial Narrow" pitchFamily="34" charset="0"/>
            </a:endParaRPr>
          </a:p>
          <a:p>
            <a:pPr lvl="1" algn="just" eaLnBrk="1" hangingPunct="1">
              <a:lnSpc>
                <a:spcPct val="90000"/>
              </a:lnSpc>
            </a:pPr>
            <a:r>
              <a:rPr lang="es-ES" sz="2400" smtClean="0">
                <a:latin typeface="Arial Narrow" pitchFamily="34" charset="0"/>
              </a:rPr>
              <a:t>dificultad respiratoria (disnea) de grado variable</a:t>
            </a:r>
            <a:endParaRPr lang="es-ES_tradnl" sz="2400" smtClean="0">
              <a:latin typeface="Arial Narrow" pitchFamily="34" charset="0"/>
            </a:endParaRPr>
          </a:p>
          <a:p>
            <a:pPr lvl="1" algn="just" eaLnBrk="1" hangingPunct="1">
              <a:lnSpc>
                <a:spcPct val="90000"/>
              </a:lnSpc>
            </a:pPr>
            <a:endParaRPr lang="es-ES_tradnl" sz="2400" smtClean="0">
              <a:latin typeface="Arial Narrow" pitchFamily="34" charset="0"/>
            </a:endParaRPr>
          </a:p>
          <a:p>
            <a:pPr lvl="1" algn="just" eaLnBrk="1" hangingPunct="1">
              <a:lnSpc>
                <a:spcPct val="90000"/>
              </a:lnSpc>
            </a:pPr>
            <a:r>
              <a:rPr lang="es-ES" sz="2400" smtClean="0">
                <a:latin typeface="Arial Narrow" pitchFamily="34" charset="0"/>
              </a:rPr>
              <a:t>Hemoptisis</a:t>
            </a:r>
            <a:r>
              <a:rPr lang="es-ES_tradnl" sz="2400" smtClean="0">
                <a:latin typeface="Arial Narrow" pitchFamily="34" charset="0"/>
              </a:rPr>
              <a:t>:</a:t>
            </a:r>
            <a:r>
              <a:rPr lang="es-ES" sz="2400" smtClean="0">
                <a:latin typeface="Arial Narrow" pitchFamily="34" charset="0"/>
              </a:rPr>
              <a:t> expulsión de sangre por la boca proveniente</a:t>
            </a:r>
            <a:r>
              <a:rPr lang="es-ES_tradnl" sz="2400" smtClean="0">
                <a:latin typeface="Arial Narrow" pitchFamily="34" charset="0"/>
              </a:rPr>
              <a:t> </a:t>
            </a:r>
            <a:r>
              <a:rPr lang="es-ES" sz="2400" smtClean="0">
                <a:latin typeface="Arial Narrow" pitchFamily="34" charset="0"/>
              </a:rPr>
              <a:t>de las vías respiratorias</a:t>
            </a:r>
            <a:r>
              <a:rPr lang="es-ES_tradnl" sz="2400" smtClean="0">
                <a:latin typeface="Arial Narrow" pitchFamily="34" charset="0"/>
              </a:rPr>
              <a:t> </a:t>
            </a:r>
            <a:r>
              <a:rPr lang="es-ES_tradnl" sz="2400" smtClean="0">
                <a:latin typeface="Arial Narrow" pitchFamily="34" charset="0"/>
                <a:sym typeface="Symbol" pitchFamily="18" charset="2"/>
              </a:rPr>
              <a:t></a:t>
            </a:r>
            <a:r>
              <a:rPr lang="es-ES" sz="2400" smtClean="0">
                <a:latin typeface="Arial Narrow" pitchFamily="34" charset="0"/>
              </a:rPr>
              <a:t> existencia de lesiones pulmonares avanzadas</a:t>
            </a:r>
            <a:endParaRPr lang="es-ES" sz="2400" smtClean="0">
              <a:cs typeface="Times New Roman" pitchFamily="18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r>
              <a:rPr lang="es-ES" sz="2800" smtClean="0">
                <a:latin typeface="Arial Narrow" pitchFamily="34" charset="0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b="1" smtClean="0">
                <a:latin typeface="Arial Narrow" pitchFamily="34" charset="0"/>
              </a:rPr>
              <a:t>Manifestaciones clínicas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828800"/>
            <a:ext cx="4495800" cy="4343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000" smtClean="0">
                <a:latin typeface="Arial Narrow" pitchFamily="34" charset="0"/>
              </a:rPr>
              <a:t>F</a:t>
            </a:r>
            <a:r>
              <a:rPr lang="es-ES" sz="2000" smtClean="0">
                <a:latin typeface="Arial Narrow" pitchFamily="34" charset="0"/>
              </a:rPr>
              <a:t>iebre</a:t>
            </a:r>
            <a:r>
              <a:rPr lang="es-ES_tradnl" sz="2000" smtClean="0">
                <a:latin typeface="Arial Narrow" pitchFamily="34" charset="0"/>
              </a:rPr>
              <a:t>:</a:t>
            </a:r>
            <a:r>
              <a:rPr lang="es-ES" sz="2000" smtClean="0">
                <a:latin typeface="Arial Narrow" pitchFamily="34" charset="0"/>
              </a:rPr>
              <a:t> frecuen</a:t>
            </a:r>
            <a:r>
              <a:rPr lang="es-ES_tradnl" sz="2000" smtClean="0">
                <a:latin typeface="Arial Narrow" pitchFamily="34" charset="0"/>
              </a:rPr>
              <a:t>te</a:t>
            </a:r>
            <a:r>
              <a:rPr lang="es-ES" sz="2000" smtClean="0">
                <a:latin typeface="Arial Narrow" pitchFamily="34" charset="0"/>
              </a:rPr>
              <a:t> </a:t>
            </a:r>
            <a:endParaRPr lang="es-ES_tradnl" sz="2000" smtClean="0">
              <a:latin typeface="Arial Narrow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s-ES_tradnl" sz="2000" smtClean="0">
              <a:latin typeface="Arial Narrow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ES_tradnl" sz="2000" smtClean="0">
                <a:latin typeface="Arial Narrow" pitchFamily="34" charset="0"/>
              </a:rPr>
              <a:t>D</a:t>
            </a:r>
            <a:r>
              <a:rPr lang="es-ES" sz="2000" smtClean="0">
                <a:latin typeface="Arial Narrow" pitchFamily="34" charset="0"/>
              </a:rPr>
              <a:t>istintos tipos evolutivos: febrícula o temperatura más alta (raramente mayor a 39° C), continua u oscilante </a:t>
            </a:r>
            <a:endParaRPr lang="es-ES_tradnl" sz="2000" smtClean="0">
              <a:latin typeface="Arial Narrow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s-ES_tradnl" sz="2000" smtClean="0">
              <a:latin typeface="Arial Narrow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ES_tradnl" sz="2000" smtClean="0">
                <a:latin typeface="Arial Narrow" pitchFamily="34" charset="0"/>
              </a:rPr>
              <a:t>S</a:t>
            </a:r>
            <a:r>
              <a:rPr lang="es-ES" sz="2000" smtClean="0">
                <a:latin typeface="Arial Narrow" pitchFamily="34" charset="0"/>
              </a:rPr>
              <a:t>udoración profusa, habitualmente vespertina o nocturna </a:t>
            </a:r>
            <a:endParaRPr lang="es-ES_tradnl" sz="2000" smtClean="0">
              <a:latin typeface="Arial Narrow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s-ES_tradnl" sz="2000" smtClean="0">
              <a:latin typeface="Arial Narrow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ES_tradnl" sz="2000" smtClean="0">
                <a:latin typeface="Arial Narrow" pitchFamily="34" charset="0"/>
              </a:rPr>
              <a:t>A</a:t>
            </a:r>
            <a:r>
              <a:rPr lang="es-ES" sz="2000" smtClean="0">
                <a:latin typeface="Arial Narrow" pitchFamily="34" charset="0"/>
              </a:rPr>
              <a:t>specto tóxico, anémico</a:t>
            </a:r>
            <a:endParaRPr lang="es-ES" sz="20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s-ES_tradnl" sz="2000" smtClean="0">
              <a:latin typeface="Arial Narrow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ES_tradnl" sz="2000" smtClean="0">
                <a:latin typeface="Arial Narrow" pitchFamily="34" charset="0"/>
              </a:rPr>
              <a:t>A</a:t>
            </a:r>
            <a:r>
              <a:rPr lang="es-ES" sz="2000" smtClean="0">
                <a:latin typeface="Arial Narrow" pitchFamily="34" charset="0"/>
              </a:rPr>
              <a:t>delgazamiento es casi constante</a:t>
            </a:r>
            <a:endParaRPr lang="es-ES_tradnl" sz="2000" smtClean="0">
              <a:latin typeface="Arial Narrow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s-ES_tradnl" sz="2000" smtClean="0">
              <a:latin typeface="Arial Narrow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ES_tradnl" sz="2000" smtClean="0">
                <a:latin typeface="Arial Narrow" pitchFamily="34" charset="0"/>
              </a:rPr>
              <a:t>A</a:t>
            </a:r>
            <a:r>
              <a:rPr lang="es-ES" sz="2000" smtClean="0">
                <a:latin typeface="Arial Narrow" pitchFamily="34" charset="0"/>
              </a:rPr>
              <a:t>norexi</a:t>
            </a:r>
            <a:r>
              <a:rPr lang="es-ES_tradnl" sz="2000" smtClean="0">
                <a:latin typeface="Arial Narrow" pitchFamily="34" charset="0"/>
              </a:rPr>
              <a:t>a, </a:t>
            </a:r>
            <a:r>
              <a:rPr lang="es-ES" sz="2000" smtClean="0">
                <a:latin typeface="Arial Narrow" pitchFamily="34" charset="0"/>
              </a:rPr>
              <a:t>astenia y adinamia</a:t>
            </a:r>
            <a:endParaRPr lang="es-ES" sz="2000" smtClean="0"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s-ES" sz="2000" smtClean="0">
                <a:latin typeface="Arial Narrow" pitchFamily="34" charset="0"/>
              </a:rPr>
              <a:t> </a:t>
            </a:r>
            <a:endParaRPr lang="es-ES" sz="20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s-ES" sz="20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s-ES" sz="2000" smtClean="0"/>
          </a:p>
        </p:txBody>
      </p:sp>
      <p:pic>
        <p:nvPicPr>
          <p:cNvPr id="22532" name="Picture 5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b="1" smtClean="0">
                <a:latin typeface="Arial Narrow" pitchFamily="34" charset="0"/>
              </a:rPr>
              <a:t>Diagnóstico de Infección Tuberculosa</a:t>
            </a:r>
            <a:br>
              <a:rPr lang="es-ES" sz="3200" b="1" smtClean="0">
                <a:latin typeface="Arial Narrow" pitchFamily="34" charset="0"/>
              </a:rPr>
            </a:br>
            <a:r>
              <a:rPr lang="es-ES" sz="3200" b="1" smtClean="0">
                <a:latin typeface="Arial Narrow" pitchFamily="34" charset="0"/>
              </a:rPr>
              <a:t>Prueba Tuberculínica</a:t>
            </a:r>
          </a:p>
        </p:txBody>
      </p:sp>
      <p:sp>
        <p:nvSpPr>
          <p:cNvPr id="23555" name="5 Marcador de contenido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543425"/>
          </a:xfrm>
        </p:spPr>
        <p:txBody>
          <a:bodyPr/>
          <a:lstStyle/>
          <a:p>
            <a:r>
              <a:rPr lang="es-ES" sz="2800" smtClean="0">
                <a:latin typeface="Arial Narrow" pitchFamily="34" charset="0"/>
              </a:rPr>
              <a:t>Jeringa desechable (tuberculina, insulina)</a:t>
            </a:r>
          </a:p>
          <a:p>
            <a:endParaRPr lang="es-ES" sz="2800" smtClean="0">
              <a:latin typeface="Arial Narrow" pitchFamily="34" charset="0"/>
            </a:endParaRPr>
          </a:p>
          <a:p>
            <a:r>
              <a:rPr lang="es-ES" sz="2800" smtClean="0">
                <a:latin typeface="Arial Narrow" pitchFamily="34" charset="0"/>
              </a:rPr>
              <a:t>Aguja de acero, calibre 26 o 27, bisel corto</a:t>
            </a:r>
          </a:p>
          <a:p>
            <a:endParaRPr lang="es-ES" sz="2800" smtClean="0">
              <a:latin typeface="Arial Narrow" pitchFamily="34" charset="0"/>
            </a:endParaRPr>
          </a:p>
          <a:p>
            <a:r>
              <a:rPr lang="es-ES" sz="2800" smtClean="0">
                <a:latin typeface="Arial Narrow" pitchFamily="34" charset="0"/>
              </a:rPr>
              <a:t>Inyección intradérmica de 0,2 mL de RT23 (2 U)</a:t>
            </a:r>
          </a:p>
          <a:p>
            <a:endParaRPr lang="es-ES" sz="2800" smtClean="0">
              <a:latin typeface="Arial Narrow" pitchFamily="34" charset="0"/>
            </a:endParaRPr>
          </a:p>
          <a:p>
            <a:pPr lvl="1"/>
            <a:r>
              <a:rPr lang="es-ES" sz="2400" smtClean="0">
                <a:latin typeface="Arial Narrow" pitchFamily="34" charset="0"/>
              </a:rPr>
              <a:t>Cara anterior del antebrazo derecho en unión de tercio superior y tercio medio, de abajo hacia arriba</a:t>
            </a:r>
          </a:p>
          <a:p>
            <a:pPr lvl="1"/>
            <a:r>
              <a:rPr lang="es-ES" sz="2400" smtClean="0">
                <a:latin typeface="Arial Narrow" pitchFamily="34" charset="0"/>
              </a:rPr>
              <a:t>Comprobar si se ha formado una pápula</a:t>
            </a:r>
          </a:p>
          <a:p>
            <a:pPr lvl="1"/>
            <a:endParaRPr lang="es-E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6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b="1" smtClean="0">
                <a:latin typeface="Arial Narrow" pitchFamily="34" charset="0"/>
              </a:rPr>
              <a:t>Prueba Tuberculínica - Técnica</a:t>
            </a:r>
          </a:p>
        </p:txBody>
      </p:sp>
      <p:pic>
        <p:nvPicPr>
          <p:cNvPr id="24579" name="Picture 3" descr="Diapositiva13"/>
          <p:cNvPicPr>
            <a:picLocks noGrp="1" noChangeAspect="1" noChangeArrowheads="1"/>
          </p:cNvPicPr>
          <p:nvPr>
            <p:ph type="clipArt" sz="half" idx="4294967295"/>
          </p:nvPr>
        </p:nvPicPr>
        <p:blipFill>
          <a:blip r:embed="rId2" cstate="print"/>
          <a:srcRect r="11098"/>
          <a:stretch>
            <a:fillRect/>
          </a:stretch>
        </p:blipFill>
        <p:spPr>
          <a:xfrm>
            <a:off x="1289050" y="1916113"/>
            <a:ext cx="6596063" cy="47529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b="1" smtClean="0">
                <a:latin typeface="Arial Narrow" pitchFamily="34" charset="0"/>
              </a:rPr>
              <a:t>Prueba Tuberculínica - Lectura</a:t>
            </a:r>
          </a:p>
        </p:txBody>
      </p:sp>
      <p:pic>
        <p:nvPicPr>
          <p:cNvPr id="25603" name="Picture 2" descr="Diapositiva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7850" y="1844675"/>
            <a:ext cx="7954963" cy="486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smtClean="0"/>
          </a:p>
        </p:txBody>
      </p:sp>
      <p:pic>
        <p:nvPicPr>
          <p:cNvPr id="26627" name="Picture 2" descr="Diapositiva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8" descr="#30 Smear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850" y="1989138"/>
            <a:ext cx="3810000" cy="4191000"/>
          </a:xfrm>
          <a:noFill/>
        </p:spPr>
      </p:pic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z="4000" b="1" smtClean="0">
                <a:latin typeface="Arial Narrow" pitchFamily="34" charset="0"/>
              </a:rPr>
              <a:t>Diagnóstico de Tuberculosis Activa</a:t>
            </a:r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191000" y="1676400"/>
            <a:ext cx="4648200" cy="4114800"/>
          </a:xfrm>
        </p:spPr>
        <p:txBody>
          <a:bodyPr/>
          <a:lstStyle/>
          <a:p>
            <a:pPr indent="33338" algn="just" eaLnBrk="1" hangingPunct="1">
              <a:lnSpc>
                <a:spcPct val="90000"/>
              </a:lnSpc>
            </a:pPr>
            <a:r>
              <a:rPr lang="es-ES" sz="2000" b="1" smtClean="0">
                <a:latin typeface="Arial Narrow" pitchFamily="34" charset="0"/>
              </a:rPr>
              <a:t>Caso confirmado</a:t>
            </a:r>
            <a:r>
              <a:rPr lang="es-ES" sz="2000" smtClean="0">
                <a:latin typeface="Arial Narrow" pitchFamily="34" charset="0"/>
              </a:rPr>
              <a:t>:</a:t>
            </a:r>
            <a:endParaRPr lang="es-ES" sz="2000" smtClean="0">
              <a:cs typeface="Times New Roman" pitchFamily="18" charset="0"/>
            </a:endParaRPr>
          </a:p>
          <a:p>
            <a:pPr marL="852488" lvl="1" indent="11113" eaLnBrk="1" hangingPunct="1">
              <a:lnSpc>
                <a:spcPct val="90000"/>
              </a:lnSpc>
            </a:pPr>
            <a:r>
              <a:rPr lang="es-ES_tradnl" sz="2000" smtClean="0">
                <a:latin typeface="Arial Narrow" pitchFamily="34" charset="0"/>
              </a:rPr>
              <a:t> </a:t>
            </a:r>
            <a:r>
              <a:rPr lang="es-ES" sz="2000" smtClean="0">
                <a:latin typeface="Arial Narrow" pitchFamily="34" charset="0"/>
              </a:rPr>
              <a:t>en </a:t>
            </a:r>
            <a:r>
              <a:rPr lang="es-ES_tradnl" sz="2000" smtClean="0">
                <a:latin typeface="Arial Narrow" pitchFamily="34" charset="0"/>
              </a:rPr>
              <a:t>los</a:t>
            </a:r>
            <a:r>
              <a:rPr lang="es-ES" sz="2000" smtClean="0">
                <a:latin typeface="Arial Narrow" pitchFamily="34" charset="0"/>
              </a:rPr>
              <a:t> materiales estudiados (esputos, líquido pleural, etc.) </a:t>
            </a:r>
            <a:r>
              <a:rPr lang="es-ES" sz="2000" b="1" smtClean="0">
                <a:latin typeface="Arial Narrow" pitchFamily="34" charset="0"/>
              </a:rPr>
              <a:t>se identifica el bacilo de Koch por examen bacteriológico directo y/o por cultivo</a:t>
            </a:r>
            <a:r>
              <a:rPr lang="es-ES" sz="2000" smtClean="0">
                <a:latin typeface="Arial Narrow" pitchFamily="34" charset="0"/>
              </a:rPr>
              <a:t> </a:t>
            </a:r>
            <a:endParaRPr lang="es-ES_tradnl" sz="2000" smtClean="0">
              <a:latin typeface="Arial Narrow" pitchFamily="34" charset="0"/>
            </a:endParaRPr>
          </a:p>
          <a:p>
            <a:pPr indent="33338" algn="just" eaLnBrk="1" hangingPunct="1">
              <a:lnSpc>
                <a:spcPct val="90000"/>
              </a:lnSpc>
            </a:pPr>
            <a:r>
              <a:rPr lang="es-ES" sz="2000" b="1" smtClean="0">
                <a:latin typeface="Arial Narrow" pitchFamily="34" charset="0"/>
              </a:rPr>
              <a:t>Caso no confirmado</a:t>
            </a:r>
            <a:r>
              <a:rPr lang="es-ES" sz="2000" smtClean="0">
                <a:latin typeface="Arial Narrow" pitchFamily="34" charset="0"/>
              </a:rPr>
              <a:t>:</a:t>
            </a:r>
            <a:endParaRPr lang="es-ES" sz="2000" smtClean="0">
              <a:cs typeface="Times New Roman" pitchFamily="18" charset="0"/>
            </a:endParaRPr>
          </a:p>
          <a:p>
            <a:pPr marL="852488" lvl="1" indent="11113" eaLnBrk="1" hangingPunct="1">
              <a:lnSpc>
                <a:spcPct val="90000"/>
              </a:lnSpc>
            </a:pPr>
            <a:r>
              <a:rPr lang="es-ES_tradnl" sz="1800" smtClean="0">
                <a:latin typeface="Arial Narrow" pitchFamily="34" charset="0"/>
              </a:rPr>
              <a:t> </a:t>
            </a:r>
            <a:r>
              <a:rPr lang="es-ES" sz="2000" smtClean="0">
                <a:latin typeface="Arial Narrow" pitchFamily="34" charset="0"/>
              </a:rPr>
              <a:t>por signos y síntomas clínicos, exámenes complementarios y contexto epidemiológico evoca con razonable certeza, el diagnóstico de tuberculosis</a:t>
            </a:r>
            <a:endParaRPr lang="es-ES_tradnl" sz="2000" smtClean="0">
              <a:latin typeface="Arial Narrow" pitchFamily="34" charset="0"/>
            </a:endParaRPr>
          </a:p>
          <a:p>
            <a:pPr marL="852488" lvl="1" indent="11113" eaLnBrk="1" hangingPunct="1">
              <a:lnSpc>
                <a:spcPct val="90000"/>
              </a:lnSpc>
              <a:buFontTx/>
              <a:buNone/>
            </a:pPr>
            <a:r>
              <a:rPr lang="es-ES_tradnl" sz="2000" b="1" smtClean="0">
                <a:latin typeface="Arial Narrow" pitchFamily="34" charset="0"/>
              </a:rPr>
              <a:t>No se</a:t>
            </a:r>
            <a:r>
              <a:rPr lang="es-ES" sz="2000" b="1" smtClean="0">
                <a:latin typeface="Arial Narrow" pitchFamily="34" charset="0"/>
              </a:rPr>
              <a:t> aísla</a:t>
            </a:r>
            <a:r>
              <a:rPr lang="es-ES_tradnl" sz="2000" b="1" smtClean="0">
                <a:latin typeface="Arial Narrow" pitchFamily="34" charset="0"/>
              </a:rPr>
              <a:t> ni </a:t>
            </a:r>
            <a:r>
              <a:rPr lang="es-ES" sz="2000" b="1" smtClean="0">
                <a:latin typeface="Arial Narrow" pitchFamily="34" charset="0"/>
              </a:rPr>
              <a:t>identifica del bacilo de Koch</a:t>
            </a:r>
            <a:r>
              <a:rPr lang="es-ES" sz="2000" smtClean="0">
                <a:latin typeface="Arial Narrow" pitchFamily="34" charset="0"/>
              </a:rPr>
              <a:t> </a:t>
            </a:r>
            <a:endParaRPr lang="es-ES" sz="2000" smtClean="0">
              <a:cs typeface="Times New Roman" pitchFamily="18" charset="0"/>
            </a:endParaRPr>
          </a:p>
          <a:p>
            <a:pPr indent="33338" eaLnBrk="1" hangingPunct="1">
              <a:lnSpc>
                <a:spcPct val="90000"/>
              </a:lnSpc>
              <a:buFontTx/>
              <a:buNone/>
            </a:pPr>
            <a:endParaRPr lang="es-ES" sz="2000" smtClean="0"/>
          </a:p>
        </p:txBody>
      </p:sp>
      <p:pic>
        <p:nvPicPr>
          <p:cNvPr id="27653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905000"/>
            <a:ext cx="3124200" cy="207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4" name="Text Box 9"/>
          <p:cNvSpPr txBox="1">
            <a:spLocks noChangeArrowheads="1"/>
          </p:cNvSpPr>
          <p:nvPr/>
        </p:nvSpPr>
        <p:spPr bwMode="auto">
          <a:xfrm>
            <a:off x="611188" y="3573463"/>
            <a:ext cx="30972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1600">
                <a:solidFill>
                  <a:schemeClr val="bg1"/>
                </a:solidFill>
                <a:latin typeface="Arial Narrow" pitchFamily="34" charset="0"/>
              </a:rPr>
              <a:t>Cultivo en Lowenstein - Jensen</a:t>
            </a:r>
          </a:p>
        </p:txBody>
      </p:sp>
      <p:sp>
        <p:nvSpPr>
          <p:cNvPr id="27655" name="Text Box 10"/>
          <p:cNvSpPr txBox="1">
            <a:spLocks noChangeArrowheads="1"/>
          </p:cNvSpPr>
          <p:nvPr/>
        </p:nvSpPr>
        <p:spPr bwMode="auto">
          <a:xfrm>
            <a:off x="1206500" y="5684838"/>
            <a:ext cx="2111375" cy="33655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" sz="1600">
                <a:solidFill>
                  <a:schemeClr val="bg1"/>
                </a:solidFill>
                <a:latin typeface="Arial Narrow" pitchFamily="34" charset="0"/>
              </a:rPr>
              <a:t>Tinción de Ziehl - Neelsen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b="1" smtClean="0">
                <a:latin typeface="Arial Narrow" pitchFamily="34" charset="0"/>
              </a:rPr>
              <a:t>Diagnóstico de Laboratorio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905000"/>
            <a:ext cx="44196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sz="2400" smtClean="0">
                <a:latin typeface="Arial Narrow" pitchFamily="34" charset="0"/>
              </a:rPr>
              <a:t>Para la </a:t>
            </a:r>
            <a:r>
              <a:rPr lang="es-ES_tradnl" sz="2400" smtClean="0">
                <a:latin typeface="Arial Narrow" pitchFamily="34" charset="0"/>
              </a:rPr>
              <a:t>TB </a:t>
            </a:r>
            <a:r>
              <a:rPr lang="es-ES" sz="2400" smtClean="0">
                <a:latin typeface="Arial Narrow" pitchFamily="34" charset="0"/>
              </a:rPr>
              <a:t>pulmona</a:t>
            </a:r>
            <a:r>
              <a:rPr lang="es-ES_tradnl" sz="2400" smtClean="0">
                <a:latin typeface="Arial Narrow" pitchFamily="34" charset="0"/>
              </a:rPr>
              <a:t>r </a:t>
            </a:r>
            <a:r>
              <a:rPr lang="es-ES_tradnl" sz="2400" smtClean="0">
                <a:latin typeface="Arial Narrow" pitchFamily="34" charset="0"/>
                <a:sym typeface="Symbol" pitchFamily="18" charset="2"/>
              </a:rPr>
              <a:t></a:t>
            </a:r>
            <a:r>
              <a:rPr lang="es-ES_tradnl" sz="2400" b="1" smtClean="0">
                <a:latin typeface="Arial Narrow" pitchFamily="34" charset="0"/>
              </a:rPr>
              <a:t> </a:t>
            </a:r>
            <a:r>
              <a:rPr lang="es-ES" sz="2400" b="1" smtClean="0">
                <a:latin typeface="Arial Narrow" pitchFamily="34" charset="0"/>
              </a:rPr>
              <a:t>esputo</a:t>
            </a:r>
            <a:r>
              <a:rPr lang="es-ES" sz="2400" smtClean="0">
                <a:latin typeface="Arial Narrow" pitchFamily="34" charset="0"/>
              </a:rPr>
              <a:t> </a:t>
            </a:r>
            <a:r>
              <a:rPr lang="es-ES_tradnl" sz="2400" smtClean="0">
                <a:latin typeface="Arial Narrow" pitchFamily="34" charset="0"/>
              </a:rPr>
              <a:t>material </a:t>
            </a:r>
            <a:r>
              <a:rPr lang="es-ES" sz="2400" smtClean="0">
                <a:latin typeface="Arial Narrow" pitchFamily="34" charset="0"/>
              </a:rPr>
              <a:t>de obtención más sencilla</a:t>
            </a:r>
            <a:r>
              <a:rPr lang="es-ES_tradnl" sz="2400" smtClean="0">
                <a:latin typeface="Arial Narrow" pitchFamily="34" charset="0"/>
              </a:rPr>
              <a:t>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" sz="2400" smtClean="0">
                <a:latin typeface="Arial Narrow" pitchFamily="34" charset="0"/>
              </a:rPr>
              <a:t> </a:t>
            </a:r>
            <a:endParaRPr lang="es-ES_tradnl" sz="2400" smtClean="0">
              <a:latin typeface="Arial Narrow" pitchFamily="34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s-ES_tradnl" sz="2400" b="1" smtClean="0">
                <a:latin typeface="Arial Narrow" pitchFamily="34" charset="0"/>
              </a:rPr>
              <a:t>I</a:t>
            </a:r>
            <a:r>
              <a:rPr lang="es-ES" sz="2400" b="1" smtClean="0">
                <a:latin typeface="Arial Narrow" pitchFamily="34" charset="0"/>
              </a:rPr>
              <a:t>nstantánea </a:t>
            </a:r>
            <a:r>
              <a:rPr lang="es-ES" sz="2400" b="1" i="1" smtClean="0">
                <a:latin typeface="Arial Narrow" pitchFamily="34" charset="0"/>
              </a:rPr>
              <a:t>(“spot”)</a:t>
            </a:r>
            <a:r>
              <a:rPr lang="es-ES" sz="2400" smtClean="0">
                <a:latin typeface="Arial Narrow" pitchFamily="34" charset="0"/>
              </a:rPr>
              <a:t> </a:t>
            </a:r>
            <a:r>
              <a:rPr lang="es-ES_tradnl" sz="2400" smtClean="0">
                <a:latin typeface="Arial Narrow" pitchFamily="34" charset="0"/>
              </a:rPr>
              <a:t>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s-ES_tradnl" sz="2400" smtClean="0">
                <a:latin typeface="Arial Narrow" pitchFamily="34" charset="0"/>
              </a:rPr>
              <a:t>	C</a:t>
            </a:r>
            <a:r>
              <a:rPr lang="es-ES" sz="2400" smtClean="0">
                <a:latin typeface="Arial Narrow" pitchFamily="34" charset="0"/>
              </a:rPr>
              <a:t>uando el paciente concurre a la consulta, bajo la supervisión de un funcionario adiestrado</a:t>
            </a:r>
            <a:endParaRPr lang="es-ES" sz="2400" smtClean="0">
              <a:cs typeface="Times New Roman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s-ES_tradnl" sz="2400" b="1" smtClean="0">
                <a:latin typeface="Arial Narrow" pitchFamily="34" charset="0"/>
              </a:rPr>
              <a:t>Ma</a:t>
            </a:r>
            <a:r>
              <a:rPr lang="es-ES" sz="2400" b="1" smtClean="0">
                <a:latin typeface="Arial Narrow" pitchFamily="34" charset="0"/>
              </a:rPr>
              <a:t>tinal </a:t>
            </a:r>
            <a:r>
              <a:rPr lang="es-ES" sz="2400" b="1" i="1" smtClean="0">
                <a:latin typeface="Arial Narrow" pitchFamily="34" charset="0"/>
              </a:rPr>
              <a:t>(“overnight”)</a:t>
            </a:r>
            <a:r>
              <a:rPr lang="es-ES" sz="2400" smtClean="0">
                <a:latin typeface="Arial Narrow" pitchFamily="34" charset="0"/>
              </a:rPr>
              <a:t> </a:t>
            </a:r>
            <a:endParaRPr lang="es-ES_tradnl" sz="2400" smtClean="0">
              <a:latin typeface="Arial Narrow" pitchFamily="34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s-ES_tradnl" sz="2400" smtClean="0">
                <a:latin typeface="Arial Narrow" pitchFamily="34" charset="0"/>
              </a:rPr>
              <a:t>	E</a:t>
            </a:r>
            <a:r>
              <a:rPr lang="es-ES" sz="2400" smtClean="0">
                <a:latin typeface="Arial Narrow" pitchFamily="34" charset="0"/>
              </a:rPr>
              <a:t>n el domicilio del enfermo sin control por parte de un funcionario de salud.</a:t>
            </a:r>
            <a:endParaRPr lang="es-ES" sz="2400" smtClean="0"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s-ES" sz="2400" smtClean="0">
                <a:latin typeface="Arial Narrow" pitchFamily="34" charset="0"/>
              </a:rPr>
              <a:t> </a:t>
            </a:r>
            <a:endParaRPr lang="es-ES" sz="24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s-ES" sz="2400" smtClean="0"/>
          </a:p>
        </p:txBody>
      </p:sp>
      <p:pic>
        <p:nvPicPr>
          <p:cNvPr id="28676" name="Picture 7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/>
      </p:pic>
      <p:sp>
        <p:nvSpPr>
          <p:cNvPr id="28677" name="Text Box 8"/>
          <p:cNvSpPr txBox="1">
            <a:spLocks noChangeArrowheads="1"/>
          </p:cNvSpPr>
          <p:nvPr/>
        </p:nvSpPr>
        <p:spPr bwMode="auto">
          <a:xfrm>
            <a:off x="5076825" y="5516563"/>
            <a:ext cx="30114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sz="2000">
                <a:solidFill>
                  <a:schemeClr val="bg1"/>
                </a:solidFill>
                <a:latin typeface="Arial Narrow" pitchFamily="34" charset="0"/>
              </a:rPr>
              <a:t>Baciloscopía de Fluorescencia</a:t>
            </a:r>
            <a:endParaRPr lang="es-ES" sz="2000">
              <a:solidFill>
                <a:schemeClr val="bg1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b="1" smtClean="0">
                <a:latin typeface="Arial Narrow" pitchFamily="34" charset="0"/>
              </a:rPr>
              <a:t>Diagnóstico de Laboratorio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676400"/>
            <a:ext cx="4724400" cy="44196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s-ES_tradnl" sz="2400" b="1" smtClean="0">
                <a:latin typeface="Arial Narrow" pitchFamily="34" charset="0"/>
              </a:rPr>
              <a:t>R</a:t>
            </a:r>
            <a:r>
              <a:rPr lang="es-ES" sz="2400" b="1" smtClean="0">
                <a:latin typeface="Arial Narrow" pitchFamily="34" charset="0"/>
              </a:rPr>
              <a:t>ecolección</a:t>
            </a:r>
            <a:r>
              <a:rPr lang="es-ES_tradnl" sz="2400" b="1" smtClean="0">
                <a:latin typeface="Arial Narrow" pitchFamily="34" charset="0"/>
              </a:rPr>
              <a:t> de la muestra </a:t>
            </a:r>
            <a:r>
              <a:rPr lang="es-ES" sz="2400" b="1" smtClean="0">
                <a:latin typeface="Arial Narrow" pitchFamily="34" charset="0"/>
              </a:rPr>
              <a:t> </a:t>
            </a:r>
            <a:r>
              <a:rPr lang="es-ES" sz="2400" b="1" smtClean="0">
                <a:latin typeface="Arial Narrow" pitchFamily="34" charset="0"/>
                <a:sym typeface="Symbol" pitchFamily="18" charset="2"/>
              </a:rPr>
              <a:t></a:t>
            </a:r>
            <a:r>
              <a:rPr lang="es-ES" sz="2400" b="1" smtClean="0">
                <a:latin typeface="Arial Narrow" pitchFamily="34" charset="0"/>
              </a:rPr>
              <a:t> </a:t>
            </a:r>
            <a:endParaRPr lang="es-ES_tradnl" sz="2400" b="1" smtClean="0">
              <a:latin typeface="Arial Narrow" pitchFamily="34" charset="0"/>
            </a:endParaRPr>
          </a:p>
          <a:p>
            <a:pPr lvl="1" algn="just" eaLnBrk="1" hangingPunct="1">
              <a:lnSpc>
                <a:spcPct val="90000"/>
              </a:lnSpc>
            </a:pPr>
            <a:r>
              <a:rPr lang="es-ES" sz="2000" smtClean="0">
                <a:latin typeface="Arial Narrow" pitchFamily="34" charset="0"/>
              </a:rPr>
              <a:t>de preferencia en horas de la mañana</a:t>
            </a:r>
            <a:endParaRPr lang="es-ES_tradnl" sz="2000" smtClean="0">
              <a:latin typeface="Arial Narrow" pitchFamily="34" charset="0"/>
            </a:endParaRPr>
          </a:p>
          <a:p>
            <a:pPr lvl="1" algn="just" eaLnBrk="1" hangingPunct="1">
              <a:lnSpc>
                <a:spcPct val="90000"/>
              </a:lnSpc>
            </a:pPr>
            <a:r>
              <a:rPr lang="es-ES" sz="2000" smtClean="0">
                <a:latin typeface="Arial Narrow" pitchFamily="34" charset="0"/>
              </a:rPr>
              <a:t>en ayunas</a:t>
            </a:r>
            <a:endParaRPr lang="es-ES_tradnl" sz="2000" smtClean="0">
              <a:latin typeface="Arial Narrow" pitchFamily="34" charset="0"/>
            </a:endParaRPr>
          </a:p>
          <a:p>
            <a:pPr lvl="1" algn="just" eaLnBrk="1" hangingPunct="1">
              <a:lnSpc>
                <a:spcPct val="90000"/>
              </a:lnSpc>
            </a:pPr>
            <a:r>
              <a:rPr lang="es-ES" sz="2000" smtClean="0">
                <a:latin typeface="Arial Narrow" pitchFamily="34" charset="0"/>
              </a:rPr>
              <a:t>luego de lavado de boca</a:t>
            </a:r>
            <a:endParaRPr lang="es-ES" sz="2000" smtClean="0"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s-ES" sz="2400" smtClean="0">
                <a:latin typeface="Arial Narrow" pitchFamily="34" charset="0"/>
              </a:rPr>
              <a:t>El paciente deberá toser en un ¡</a:t>
            </a:r>
            <a:r>
              <a:rPr lang="es-ES" sz="2400" u="sng" smtClean="0">
                <a:latin typeface="Arial Narrow" pitchFamily="34" charset="0"/>
              </a:rPr>
              <a:t>lugar apartado y bien ventilado!</a:t>
            </a:r>
            <a:r>
              <a:rPr lang="es-ES" sz="2400" smtClean="0">
                <a:latin typeface="Arial Narrow" pitchFamily="34" charset="0"/>
              </a:rPr>
              <a:t> y evitará mojar la parte externa del pote.</a:t>
            </a:r>
            <a:endParaRPr lang="es-ES" sz="24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ES" sz="2400" smtClean="0">
                <a:latin typeface="Arial Narrow" pitchFamily="34" charset="0"/>
                <a:cs typeface="Times New Roman" pitchFamily="18" charset="0"/>
              </a:rPr>
              <a:t>La entrega del pote conteniendo el material, deberá hacerse en el servicio de salud correspondiente lo más pronto posible</a:t>
            </a:r>
            <a:endParaRPr lang="es-ES_tradnl" sz="2400" smtClean="0">
              <a:latin typeface="Arial Narrow" pitchFamily="34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ES_tradnl" sz="2400" smtClean="0">
                <a:latin typeface="Arial Narrow" pitchFamily="34" charset="0"/>
                <a:cs typeface="Times New Roman" pitchFamily="18" charset="0"/>
              </a:rPr>
              <a:t>S</a:t>
            </a:r>
            <a:r>
              <a:rPr lang="es-ES" sz="2400" smtClean="0">
                <a:latin typeface="Arial Narrow" pitchFamily="34" charset="0"/>
                <a:cs typeface="Times New Roman" pitchFamily="18" charset="0"/>
              </a:rPr>
              <a:t>i esto es imposible </a:t>
            </a:r>
            <a:r>
              <a:rPr lang="es-ES" sz="2400" smtClean="0">
                <a:latin typeface="Arial Narrow" pitchFamily="34" charset="0"/>
                <a:cs typeface="Times New Roman" pitchFamily="18" charset="0"/>
                <a:sym typeface="Symbol" pitchFamily="18" charset="2"/>
              </a:rPr>
              <a:t></a:t>
            </a:r>
            <a:r>
              <a:rPr lang="es-ES" sz="2400" smtClean="0">
                <a:latin typeface="Arial Narrow" pitchFamily="34" charset="0"/>
                <a:cs typeface="Times New Roman" pitchFamily="18" charset="0"/>
              </a:rPr>
              <a:t> guardar en heladera o en lugar fresco y oscuro. </a:t>
            </a:r>
          </a:p>
        </p:txBody>
      </p:sp>
      <p:sp>
        <p:nvSpPr>
          <p:cNvPr id="29700" name="AutoShape 14" descr="C__BACILO~1[1]"/>
          <p:cNvSpPr>
            <a:spLocks noChangeAspect="1" noChangeArrowheads="1"/>
          </p:cNvSpPr>
          <p:nvPr/>
        </p:nvSpPr>
        <p:spPr bwMode="auto">
          <a:xfrm>
            <a:off x="3081338" y="1360488"/>
            <a:ext cx="2982912" cy="413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9701" name="AutoShape 16" descr="C__BACILO~1[1]"/>
          <p:cNvSpPr>
            <a:spLocks noChangeAspect="1" noChangeArrowheads="1"/>
          </p:cNvSpPr>
          <p:nvPr/>
        </p:nvSpPr>
        <p:spPr bwMode="auto">
          <a:xfrm>
            <a:off x="3081338" y="1360488"/>
            <a:ext cx="2982912" cy="413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9702" name="AutoShape 18" descr="C__BACILO~1[1]"/>
          <p:cNvSpPr>
            <a:spLocks noChangeAspect="1" noChangeArrowheads="1"/>
          </p:cNvSpPr>
          <p:nvPr/>
        </p:nvSpPr>
        <p:spPr bwMode="auto">
          <a:xfrm>
            <a:off x="3081338" y="1360488"/>
            <a:ext cx="2982912" cy="413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29703" name="Picture 19" descr="#13 Many countries containers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29200" y="1676400"/>
            <a:ext cx="3810000" cy="2830513"/>
          </a:xfrm>
          <a:noFill/>
        </p:spPr>
      </p:pic>
      <p:pic>
        <p:nvPicPr>
          <p:cNvPr id="29704" name="Picture 21" descr="#14 Writing on contain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4114800"/>
            <a:ext cx="3200400" cy="213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Logo CHLA-E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1524000"/>
            <a:ext cx="3657600" cy="361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s-ES_tradnl" smtClean="0">
                <a:effectLst>
                  <a:outerShdw blurRad="38100" dist="38100" dir="2700000" algn="tl">
                    <a:srgbClr val="C0C0C0"/>
                  </a:outerShdw>
                </a:effectLst>
                <a:latin typeface="Stencil" pitchFamily="82" charset="0"/>
              </a:rPr>
              <a:t>En URUGUAY la TUBERCULOSIS</a:t>
            </a:r>
            <a:r>
              <a:rPr lang="es-ES_tradnl" smtClean="0"/>
              <a:t> </a:t>
            </a:r>
            <a:endParaRPr lang="es-ES" smtClean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z="3600" smtClean="0">
                <a:effectLst>
                  <a:outerShdw blurRad="38100" dist="38100" dir="2700000" algn="tl">
                    <a:srgbClr val="C0C0C0"/>
                  </a:outerShdw>
                </a:effectLst>
                <a:latin typeface="Impact" pitchFamily="34" charset="0"/>
              </a:rPr>
              <a:t>No ha dejado de ser un problema sanitario</a:t>
            </a:r>
            <a:endParaRPr lang="es-ES" sz="3600" smtClean="0">
              <a:effectLst>
                <a:outerShdw blurRad="38100" dist="38100" dir="2700000" algn="tl">
                  <a:srgbClr val="C0C0C0"/>
                </a:outerShdw>
              </a:effectLst>
              <a:latin typeface="Impac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 descr="Logo CHLA-E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1524000"/>
            <a:ext cx="3657600" cy="361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s-ES_tradnl" smtClean="0">
                <a:effectLst>
                  <a:outerShdw blurRad="38100" dist="38100" dir="2700000" algn="tl">
                    <a:srgbClr val="C0C0C0"/>
                  </a:outerShdw>
                </a:effectLst>
                <a:latin typeface="Stencil" pitchFamily="82" charset="0"/>
              </a:rPr>
              <a:t>Para Eliminar la Tuberculosis...</a:t>
            </a:r>
            <a:endParaRPr lang="es-ES" smtClean="0">
              <a:effectLst>
                <a:outerShdw blurRad="38100" dist="38100" dir="2700000" algn="tl">
                  <a:srgbClr val="C0C0C0"/>
                </a:outerShdw>
              </a:effectLst>
              <a:latin typeface="Stencil" pitchFamily="82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95800"/>
            <a:ext cx="64008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s-ES_tradnl" sz="4800" smtClean="0">
                <a:effectLst>
                  <a:outerShdw blurRad="38100" dist="38100" dir="2700000" algn="tl">
                    <a:srgbClr val="C0C0C0"/>
                  </a:outerShdw>
                </a:effectLst>
                <a:latin typeface="Impact" pitchFamily="34" charset="0"/>
              </a:rPr>
              <a:t>¡Diagnóstico Precoz!</a:t>
            </a:r>
            <a:endParaRPr lang="es-ES" sz="4800" smtClean="0">
              <a:effectLst>
                <a:outerShdw blurRad="38100" dist="38100" dir="2700000" algn="tl">
                  <a:srgbClr val="C0C0C0"/>
                </a:outerShdw>
              </a:effectLst>
              <a:latin typeface="Impac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729</TotalTime>
  <Words>1133</Words>
  <Application>Microsoft Office PowerPoint</Application>
  <PresentationFormat>On-screen Show (4:3)</PresentationFormat>
  <Paragraphs>183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Diseño predeterminado</vt:lpstr>
      <vt:lpstr>Slide 1</vt:lpstr>
      <vt:lpstr>TUBERCULOSIS</vt:lpstr>
      <vt:lpstr>Definición </vt:lpstr>
      <vt:lpstr>Clasificación Científica</vt:lpstr>
      <vt:lpstr>Micobacterias </vt:lpstr>
      <vt:lpstr>Agente Causal</vt:lpstr>
      <vt:lpstr>Distribución  </vt:lpstr>
      <vt:lpstr>Distribución</vt:lpstr>
      <vt:lpstr>Reservorio </vt:lpstr>
      <vt:lpstr>Fuente de Infección</vt:lpstr>
      <vt:lpstr>Modo de Trasmisión </vt:lpstr>
      <vt:lpstr>Modo de Trasmisión </vt:lpstr>
      <vt:lpstr>Duración de la transmisión </vt:lpstr>
      <vt:lpstr>Duración de la transmisión</vt:lpstr>
      <vt:lpstr>Susceptibilidad </vt:lpstr>
      <vt:lpstr>Período de Incubación </vt:lpstr>
      <vt:lpstr>Localización</vt:lpstr>
      <vt:lpstr>Manifestaciones clínicas</vt:lpstr>
      <vt:lpstr>Manifestaciones clínicas</vt:lpstr>
      <vt:lpstr>Manifestaciones clínicas</vt:lpstr>
      <vt:lpstr>Manifestaciones clínicas</vt:lpstr>
      <vt:lpstr>Diagnóstico de Infección Tuberculosa Prueba Tuberculínica</vt:lpstr>
      <vt:lpstr>Prueba Tuberculínica - Técnica</vt:lpstr>
      <vt:lpstr>Prueba Tuberculínica - Lectura</vt:lpstr>
      <vt:lpstr>Slide 25</vt:lpstr>
      <vt:lpstr>Diagnóstico de Tuberculosis Activa</vt:lpstr>
      <vt:lpstr>Diagnóstico de Laboratorio</vt:lpstr>
      <vt:lpstr>Diagnóstico de Laboratorio</vt:lpstr>
      <vt:lpstr>En URUGUAY la TUBERCULOSIS </vt:lpstr>
      <vt:lpstr>Para Eliminar la Tuberculosis...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Definición </dc:title>
  <dc:creator>chla-ep</dc:creator>
  <cp:lastModifiedBy>WinuE</cp:lastModifiedBy>
  <cp:revision>21</cp:revision>
  <dcterms:created xsi:type="dcterms:W3CDTF">2008-09-19T13:42:22Z</dcterms:created>
  <dcterms:modified xsi:type="dcterms:W3CDTF">2014-11-25T00:13:31Z</dcterms:modified>
</cp:coreProperties>
</file>