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81" r:id="rId4"/>
    <p:sldId id="262" r:id="rId5"/>
    <p:sldId id="271" r:id="rId6"/>
    <p:sldId id="280" r:id="rId7"/>
    <p:sldId id="272" r:id="rId8"/>
    <p:sldId id="269" r:id="rId9"/>
    <p:sldId id="270" r:id="rId10"/>
    <p:sldId id="282" r:id="rId11"/>
    <p:sldId id="283" r:id="rId12"/>
    <p:sldId id="277" r:id="rId13"/>
    <p:sldId id="258" r:id="rId14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>
      <p:cViewPr varScale="1">
        <p:scale>
          <a:sx n="103" d="100"/>
          <a:sy n="103" d="100"/>
        </p:scale>
        <p:origin x="-1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6FE9E-3870-4685-A576-7D7CA56318A4}" type="datetimeFigureOut">
              <a:rPr lang="es-UY" smtClean="0"/>
              <a:pPr/>
              <a:t>08/09/2014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1AE66-1796-4C5E-A730-6C0C2640A26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i.org.u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iglesias@antel.com.u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81075"/>
            <a:ext cx="8497887" cy="5472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b="1" dirty="0" smtClean="0">
                <a:solidFill>
                  <a:schemeClr val="accent2"/>
                </a:solidFill>
              </a:rPr>
              <a:t/>
            </a:r>
            <a:br>
              <a:rPr lang="es-ES_tradnl" b="1" dirty="0" smtClean="0">
                <a:solidFill>
                  <a:schemeClr val="accent2"/>
                </a:solidFill>
              </a:rPr>
            </a:br>
            <a:r>
              <a:rPr lang="es-ES_tradnl" sz="5300" b="1" dirty="0" smtClean="0">
                <a:solidFill>
                  <a:schemeClr val="tx2"/>
                </a:solidFill>
              </a:rPr>
              <a:t>Diagnóstico y perspectivas</a:t>
            </a:r>
            <a:br>
              <a:rPr lang="es-ES_tradnl" sz="5300" b="1" dirty="0" smtClean="0">
                <a:solidFill>
                  <a:schemeClr val="tx2"/>
                </a:solidFill>
              </a:rPr>
            </a:br>
            <a:r>
              <a:rPr lang="es-ES_tradnl" sz="5300" b="1" dirty="0" smtClean="0">
                <a:solidFill>
                  <a:schemeClr val="tx2"/>
                </a:solidFill>
              </a:rPr>
              <a:t>de la Red USI</a:t>
            </a:r>
            <a:r>
              <a:rPr lang="es-ES_tradnl" b="1" dirty="0" smtClean="0">
                <a:solidFill>
                  <a:schemeClr val="accent2"/>
                </a:solidFill>
              </a:rPr>
              <a:t/>
            </a:r>
            <a:br>
              <a:rPr lang="es-ES_tradnl" b="1" dirty="0" smtClean="0">
                <a:solidFill>
                  <a:schemeClr val="accent2"/>
                </a:solidFill>
              </a:rPr>
            </a:br>
            <a:r>
              <a:rPr lang="es-ES_tradnl" b="1" dirty="0" smtClean="0">
                <a:solidFill>
                  <a:schemeClr val="tx2"/>
                </a:solidFill>
              </a:rPr>
              <a:t/>
            </a:r>
            <a:br>
              <a:rPr lang="es-ES_tradnl" b="1" dirty="0" smtClean="0">
                <a:solidFill>
                  <a:schemeClr val="tx2"/>
                </a:solidFill>
              </a:rPr>
            </a:br>
            <a:r>
              <a:rPr lang="es-ES_tradnl" b="1" dirty="0" smtClean="0">
                <a:solidFill>
                  <a:schemeClr val="tx2"/>
                </a:solidFill>
              </a:rPr>
              <a:t/>
            </a:r>
            <a:br>
              <a:rPr lang="es-ES_tradnl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>Ing. Daniel Iglesias </a:t>
            </a:r>
            <a:r>
              <a:rPr lang="es-ES_tradnl" sz="2700" b="1" dirty="0" err="1" smtClean="0">
                <a:solidFill>
                  <a:schemeClr val="tx2"/>
                </a:solidFill>
              </a:rPr>
              <a:t>Grèzes</a:t>
            </a:r>
            <a:r>
              <a:rPr lang="es-ES_tradnl" sz="2700" b="1" dirty="0" smtClean="0">
                <a:solidFill>
                  <a:schemeClr val="tx2"/>
                </a:solidFill>
              </a:rPr>
              <a:t/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>Gerente de Área</a:t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>Área de Relacionamiento con la Comunidad (ARC)</a:t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>Antel</a:t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/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/>
            </a:r>
            <a:br>
              <a:rPr lang="es-ES_tradnl" sz="2700" b="1" dirty="0" smtClean="0">
                <a:solidFill>
                  <a:schemeClr val="tx2"/>
                </a:solidFill>
              </a:rPr>
            </a:br>
            <a:r>
              <a:rPr lang="es-ES_tradnl" sz="2700" b="1" dirty="0" smtClean="0">
                <a:solidFill>
                  <a:schemeClr val="tx2"/>
                </a:solidFill>
              </a:rPr>
              <a:t>Atlántida, 16 de septiembre de 2014.</a:t>
            </a:r>
            <a:r>
              <a:rPr lang="es-ES" sz="2400" b="1" dirty="0" smtClean="0">
                <a:solidFill>
                  <a:schemeClr val="accent2"/>
                </a:solidFill>
              </a:rPr>
              <a:t/>
            </a:r>
            <a:br>
              <a:rPr lang="es-ES" sz="2400" b="1" dirty="0" smtClean="0">
                <a:solidFill>
                  <a:schemeClr val="accent2"/>
                </a:solidFill>
              </a:rPr>
            </a:br>
            <a:endParaRPr lang="es-ES" sz="2400" b="1" dirty="0" smtClean="0">
              <a:solidFill>
                <a:schemeClr val="accent2"/>
              </a:solidFill>
            </a:endParaRPr>
          </a:p>
        </p:txBody>
      </p:sp>
      <p:pic>
        <p:nvPicPr>
          <p:cNvPr id="2051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>
          <a:xfrm flipV="1">
            <a:off x="323850" y="5949950"/>
            <a:ext cx="71438" cy="71438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s-UY" sz="70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81075"/>
            <a:ext cx="8569325" cy="719138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 smtClean="0">
                <a:solidFill>
                  <a:srgbClr val="003090"/>
                </a:solidFill>
              </a:rPr>
              <a:t>Diagnóstico de la Red USI (1)</a:t>
            </a:r>
            <a:endParaRPr lang="es-ES" sz="3600" b="1" dirty="0" smtClean="0">
              <a:solidFill>
                <a:srgbClr val="003090"/>
              </a:solidFill>
            </a:endParaRPr>
          </a:p>
        </p:txBody>
      </p:sp>
      <p:pic>
        <p:nvPicPr>
          <p:cNvPr id="3686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844675"/>
            <a:ext cx="8785100" cy="4897438"/>
          </a:xfrm>
          <a:noFill/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s-ES_tradnl" sz="2400" dirty="0" smtClean="0">
                <a:solidFill>
                  <a:schemeClr val="tx2"/>
                </a:solidFill>
              </a:rPr>
              <a:t>En Uruguay se ha avanzado mucho para solucionar el problema de la falta de acceso físico. En particular, en la Red USI s</a:t>
            </a:r>
            <a:r>
              <a:rPr lang="es-ES" sz="2400" dirty="0" smtClean="0">
                <a:solidFill>
                  <a:schemeClr val="tx2"/>
                </a:solidFill>
              </a:rPr>
              <a:t>e ha hecho una fuerte inversión en infraestructura.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En 2013 el 71% de los uruguayos eran usuarios de Internet. 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La diferencia del porcentaje de usuarios de Internet entre hombres y mujeres (71% y 70%) y entre Montevideo e Interior (73% y 68%) es pequeña. 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En cambio la variación de ese porcentaje en función de la edad y el nivel socioeconómico </a:t>
            </a:r>
            <a:r>
              <a:rPr lang="es-ES_tradnl" sz="2400" dirty="0" smtClean="0">
                <a:solidFill>
                  <a:schemeClr val="tx2"/>
                </a:solidFill>
              </a:rPr>
              <a:t>(NSE) es </a:t>
            </a:r>
            <a:r>
              <a:rPr lang="es-ES_tradnl" sz="2400" dirty="0" smtClean="0">
                <a:solidFill>
                  <a:schemeClr val="tx2"/>
                </a:solidFill>
              </a:rPr>
              <a:t>grande (25% en mayores de 65 años; 46% en el NSE bajo</a:t>
            </a:r>
            <a:r>
              <a:rPr lang="es-ES_tradnl" sz="2400" dirty="0" smtClean="0">
                <a:solidFill>
                  <a:schemeClr val="tx2"/>
                </a:solidFill>
              </a:rPr>
              <a:t>).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El 13% de los usuarios de Internet acceden a la red desde un </a:t>
            </a:r>
            <a:r>
              <a:rPr lang="es-ES_tradnl" sz="2400" dirty="0" err="1" smtClean="0">
                <a:solidFill>
                  <a:schemeClr val="tx2"/>
                </a:solidFill>
              </a:rPr>
              <a:t>cíber</a:t>
            </a:r>
            <a:r>
              <a:rPr lang="es-ES_tradnl" sz="2400" dirty="0" smtClean="0">
                <a:solidFill>
                  <a:schemeClr val="tx2"/>
                </a:solidFill>
              </a:rPr>
              <a:t> (27% en el NSE bajo).</a:t>
            </a:r>
            <a:r>
              <a:rPr lang="es-ES_tradnl" sz="2400" dirty="0" smtClean="0">
                <a:solidFill>
                  <a:schemeClr val="tx2"/>
                </a:solidFill>
              </a:rPr>
              <a:t> </a:t>
            </a:r>
            <a:endParaRPr lang="es-ES_tradnl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s-ES_tradnl" sz="1400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s-ES_tradnl" sz="14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81075"/>
            <a:ext cx="8569325" cy="719138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 smtClean="0">
                <a:solidFill>
                  <a:srgbClr val="003090"/>
                </a:solidFill>
              </a:rPr>
              <a:t>Diagnóstico de la Red USI (2)</a:t>
            </a:r>
            <a:endParaRPr lang="es-ES" sz="3600" b="1" dirty="0" smtClean="0">
              <a:solidFill>
                <a:srgbClr val="003090"/>
              </a:solidFill>
            </a:endParaRPr>
          </a:p>
        </p:txBody>
      </p:sp>
      <p:pic>
        <p:nvPicPr>
          <p:cNvPr id="3686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844675"/>
            <a:ext cx="8785100" cy="4897438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Además cada vez hay más contenidos y servicios. </a:t>
            </a: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s-ES_tradnl" sz="2400" dirty="0" smtClean="0">
                <a:solidFill>
                  <a:schemeClr val="tx2"/>
                </a:solidFill>
              </a:rPr>
              <a:t>El mayor problema actual en materia de TIC es la falta de competencias digitales de muchas personas. Los infocentros comunitarios abordan este problema.</a:t>
            </a:r>
            <a:r>
              <a:rPr lang="es-ES" sz="2400" dirty="0" smtClean="0">
                <a:solidFill>
                  <a:schemeClr val="tx2"/>
                </a:solidFill>
              </a:rPr>
              <a:t> Todavía hay mucho por hacer en materia de capacitación de los usuarios.</a:t>
            </a:r>
            <a:r>
              <a:rPr lang="es-UY" sz="2400" dirty="0" smtClean="0">
                <a:solidFill>
                  <a:schemeClr val="tx2"/>
                </a:solidFill>
              </a:rPr>
              <a:t> La demanda de capacitación en los infocentros se ha diversificado.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Para no desaparecer (como los cibercafés), los infocentros deben combinar impacto social y sostenibilidad. 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Los infocentros tienen futuro. Los infocentros de hoy (centros de acceso y capacitación) pueden transformarse en centros de innovación, emprendimiento y desarrollo.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Deben evolucionar al mismo ritmo que la tecnología, pero es fundamental que mantengan su objetivo de ayudar a las personas y a las comunidades.</a:t>
            </a:r>
          </a:p>
          <a:p>
            <a:pPr eaLnBrk="1" hangingPunct="1">
              <a:lnSpc>
                <a:spcPct val="80000"/>
              </a:lnSpc>
            </a:pPr>
            <a:endParaRPr lang="es-ES_tradnl" sz="1400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s-ES_tradnl" sz="14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713788" cy="935038"/>
          </a:xfrm>
        </p:spPr>
        <p:txBody>
          <a:bodyPr>
            <a:normAutofit/>
          </a:bodyPr>
          <a:lstStyle/>
          <a:p>
            <a:pPr eaLnBrk="1" hangingPunct="1"/>
            <a:r>
              <a:rPr lang="es-ES" sz="3600" b="1" dirty="0" smtClean="0">
                <a:solidFill>
                  <a:srgbClr val="003090"/>
                </a:solidFill>
              </a:rPr>
              <a:t>Diagnóstico de la Red USI (3)</a:t>
            </a:r>
            <a:endParaRPr lang="es-ES" sz="3200" b="1" dirty="0" smtClean="0">
              <a:solidFill>
                <a:srgbClr val="003090"/>
              </a:solidFill>
            </a:endParaRPr>
          </a:p>
        </p:txBody>
      </p:sp>
      <p:pic>
        <p:nvPicPr>
          <p:cNvPr id="30723" name="Picture 3" descr="AntelFondosPPT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640960" cy="4434633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2400" dirty="0" smtClean="0">
                <a:solidFill>
                  <a:schemeClr val="tx2"/>
                </a:solidFill>
              </a:rPr>
              <a:t>En 12 años, pocos infocentros han desaparecido, pese a los grandes cambios tecnológicos, económicos, sociales, etc. ocurridos en ese período.</a:t>
            </a:r>
          </a:p>
          <a:p>
            <a:pPr eaLnBrk="1" hangingPunct="1">
              <a:spcBef>
                <a:spcPts val="0"/>
              </a:spcBef>
            </a:pPr>
            <a:r>
              <a:rPr lang="es-ES_tradnl" sz="2400" dirty="0" smtClean="0">
                <a:solidFill>
                  <a:schemeClr val="tx2"/>
                </a:solidFill>
              </a:rPr>
              <a:t>La Red USI es sustentable, porque contribuye a la inclusión digital y social de muchos miles de </a:t>
            </a:r>
            <a:r>
              <a:rPr lang="es-ES_tradnl" sz="2400" dirty="0" smtClean="0">
                <a:solidFill>
                  <a:schemeClr val="tx2"/>
                </a:solidFill>
              </a:rPr>
              <a:t>usuarios, principalmente a través de la educación no formal.</a:t>
            </a:r>
          </a:p>
          <a:p>
            <a:pPr>
              <a:spcBef>
                <a:spcPts val="0"/>
              </a:spcBef>
            </a:pPr>
            <a:r>
              <a:rPr lang="es-ES_tradnl" sz="2400" dirty="0" smtClean="0">
                <a:solidFill>
                  <a:schemeClr val="tx2"/>
                </a:solidFill>
              </a:rPr>
              <a:t>El </a:t>
            </a:r>
            <a:r>
              <a:rPr lang="es-ES_tradnl" sz="2400" dirty="0" smtClean="0">
                <a:solidFill>
                  <a:schemeClr val="tx2"/>
                </a:solidFill>
              </a:rPr>
              <a:t>rol de Antel como promotor de la Red USI es fundamental.</a:t>
            </a:r>
          </a:p>
          <a:p>
            <a:pPr>
              <a:spcBef>
                <a:spcPts val="0"/>
              </a:spcBef>
            </a:pPr>
            <a:r>
              <a:rPr lang="es-ES_tradnl" sz="2400" dirty="0" smtClean="0">
                <a:solidFill>
                  <a:schemeClr val="tx2"/>
                </a:solidFill>
              </a:rPr>
              <a:t>El Portal de la Red USI (</a:t>
            </a:r>
            <a:r>
              <a:rPr lang="es-ES_tradnl" sz="2400" dirty="0" smtClean="0">
                <a:solidFill>
                  <a:schemeClr val="tx2"/>
                </a:solidFill>
                <a:hlinkClick r:id="rId3"/>
              </a:rPr>
              <a:t>www.usi.org.uy</a:t>
            </a:r>
            <a:r>
              <a:rPr lang="es-ES_tradnl" sz="2400" dirty="0" smtClean="0">
                <a:solidFill>
                  <a:schemeClr val="tx2"/>
                </a:solidFill>
              </a:rPr>
              <a:t>) tiene una importancia y una utilidad crecientes.</a:t>
            </a:r>
            <a:endParaRPr lang="es-ES_tradnl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21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713788" cy="647725"/>
          </a:xfrm>
        </p:spPr>
        <p:txBody>
          <a:bodyPr>
            <a:normAutofit/>
          </a:bodyPr>
          <a:lstStyle/>
          <a:p>
            <a:pPr eaLnBrk="1" hangingPunct="1"/>
            <a:r>
              <a:rPr lang="es-ES" sz="3600" b="1" dirty="0" smtClean="0">
                <a:solidFill>
                  <a:srgbClr val="003090"/>
                </a:solidFill>
              </a:rPr>
              <a:t>Diagnóstico de la Red USI (4)</a:t>
            </a:r>
            <a:endParaRPr lang="es-ES" sz="3200" b="1" dirty="0" smtClean="0">
              <a:solidFill>
                <a:srgbClr val="003090"/>
              </a:solidFill>
            </a:endParaRPr>
          </a:p>
        </p:txBody>
      </p:sp>
      <p:pic>
        <p:nvPicPr>
          <p:cNvPr id="30723" name="Picture 3" descr="AntelFondosPPT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1520" y="1772816"/>
            <a:ext cx="8640960" cy="4896544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2400" dirty="0" smtClean="0">
                <a:solidFill>
                  <a:schemeClr val="tx2"/>
                </a:solidFill>
              </a:rPr>
              <a:t>Continúa el crecimiento del número de EID (INR, Paysandú, etc.).</a:t>
            </a:r>
          </a:p>
          <a:p>
            <a:pPr>
              <a:spcBef>
                <a:spcPts val="0"/>
              </a:spcBef>
            </a:pPr>
            <a:r>
              <a:rPr lang="es-ES" sz="2400" dirty="0" smtClean="0">
                <a:solidFill>
                  <a:schemeClr val="tx2"/>
                </a:solidFill>
              </a:rPr>
              <a:t>La Red USI no es muy conocida a nivel nacional, y menos aún a nivel internacional.</a:t>
            </a:r>
            <a:r>
              <a:rPr lang="es-ES_tradnl" sz="2400" dirty="0" smtClean="0">
                <a:solidFill>
                  <a:schemeClr val="tx2"/>
                </a:solidFill>
              </a:rPr>
              <a:t> </a:t>
            </a:r>
            <a:r>
              <a:rPr lang="es-ES" sz="2400" dirty="0" smtClean="0">
                <a:solidFill>
                  <a:schemeClr val="tx2"/>
                </a:solidFill>
              </a:rPr>
              <a:t>Se requiere un mayor esfuerzo en materia de comunicación. </a:t>
            </a:r>
            <a:r>
              <a:rPr lang="es-ES_tradnl" sz="2400" dirty="0" smtClean="0">
                <a:solidFill>
                  <a:schemeClr val="tx2"/>
                </a:solidFill>
              </a:rPr>
              <a:t>Es importante dar a conocer la utilidad de los infocentros. Forman la mayor red social del mundo. </a:t>
            </a:r>
          </a:p>
          <a:p>
            <a:pPr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En comparación con otros países, en Uruguay hay relativamente pocos infocentros localizados en bibliotecas.</a:t>
            </a:r>
          </a:p>
          <a:p>
            <a:pPr>
              <a:lnSpc>
                <a:spcPct val="80000"/>
              </a:lnSpc>
            </a:pPr>
            <a:r>
              <a:rPr lang="es-ES_tradnl" sz="2400" dirty="0" smtClean="0">
                <a:solidFill>
                  <a:schemeClr val="tx2"/>
                </a:solidFill>
              </a:rPr>
              <a:t>Falta mapear los infocentros de Uruguay y medir más rigurosamente su impacto social. </a:t>
            </a:r>
          </a:p>
          <a:p>
            <a:pPr>
              <a:lnSpc>
                <a:spcPct val="8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En general los infocentros tienen pocos recursos. A menudo les falta metodología y sostenibilidad financiera.</a:t>
            </a:r>
          </a:p>
          <a:p>
            <a:pPr>
              <a:lnSpc>
                <a:spcPct val="8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La Red USI dispone de un plan maestro de capacitación.</a:t>
            </a:r>
          </a:p>
          <a:p>
            <a:pPr>
              <a:spcBef>
                <a:spcPts val="0"/>
              </a:spcBef>
            </a:pPr>
            <a:endParaRPr lang="es-ES" sz="2400" dirty="0" smtClean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endParaRPr lang="es-ES_tradnl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21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713788" cy="1007765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tx2"/>
                </a:solidFill>
              </a:rPr>
              <a:t>Diagnóstico de la Red USI (5)</a:t>
            </a:r>
            <a:br>
              <a:rPr lang="es-ES" sz="3600" b="1" dirty="0" smtClean="0">
                <a:solidFill>
                  <a:schemeClr val="tx2"/>
                </a:solidFill>
              </a:rPr>
            </a:br>
            <a:r>
              <a:rPr lang="es-ES" sz="3600" b="1" dirty="0" smtClean="0">
                <a:solidFill>
                  <a:schemeClr val="tx2"/>
                </a:solidFill>
              </a:rPr>
              <a:t> Empleo y emprendimiento</a:t>
            </a:r>
          </a:p>
        </p:txBody>
      </p:sp>
      <p:pic>
        <p:nvPicPr>
          <p:cNvPr id="3174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15900" y="2204864"/>
            <a:ext cx="8748588" cy="4464943"/>
          </a:xfrm>
          <a:noFill/>
        </p:spPr>
        <p:txBody>
          <a:bodyPr>
            <a:normAutofit fontScale="85000" lnSpcReduction="10000"/>
          </a:bodyPr>
          <a:lstStyle/>
          <a:p>
            <a:r>
              <a:rPr lang="es-UY" dirty="0" smtClean="0">
                <a:solidFill>
                  <a:schemeClr val="tx2"/>
                </a:solidFill>
              </a:rPr>
              <a:t>Las habilidades TIC permiten el acceso a más y mejores empleos. Se debería capacitar en TIC a las personas desempleadas (sobre todo a las más vulnerables) para mejorar su </a:t>
            </a:r>
            <a:r>
              <a:rPr lang="es-UY" dirty="0" err="1" smtClean="0">
                <a:solidFill>
                  <a:schemeClr val="tx2"/>
                </a:solidFill>
              </a:rPr>
              <a:t>empleabilidad</a:t>
            </a:r>
            <a:r>
              <a:rPr lang="es-UY" dirty="0" smtClean="0">
                <a:solidFill>
                  <a:schemeClr val="tx2"/>
                </a:solidFill>
              </a:rPr>
              <a:t>. </a:t>
            </a:r>
          </a:p>
          <a:p>
            <a:r>
              <a:rPr lang="es-UY" dirty="0" smtClean="0">
                <a:solidFill>
                  <a:schemeClr val="tx2"/>
                </a:solidFill>
              </a:rPr>
              <a:t>Aunque ya hay muchos usuarios regulares de Internet, las competencias digitales evolucionan rápidamente.</a:t>
            </a:r>
          </a:p>
          <a:p>
            <a:r>
              <a:rPr lang="es-UY" dirty="0" smtClean="0">
                <a:solidFill>
                  <a:schemeClr val="tx2"/>
                </a:solidFill>
              </a:rPr>
              <a:t>Hay muchas oportunidades de empleo en el sector TIC.</a:t>
            </a:r>
          </a:p>
          <a:p>
            <a:r>
              <a:rPr lang="es-UY" dirty="0" smtClean="0">
                <a:solidFill>
                  <a:schemeClr val="tx2"/>
                </a:solidFill>
              </a:rPr>
              <a:t>Muchas personas necesitan servicios de orientación laboral.</a:t>
            </a:r>
          </a:p>
          <a:p>
            <a:r>
              <a:rPr lang="es-UY" dirty="0" smtClean="0">
                <a:solidFill>
                  <a:schemeClr val="tx2"/>
                </a:solidFill>
              </a:rPr>
              <a:t>Otras necesitan apoyo para convertirse en emprendedoras. </a:t>
            </a:r>
          </a:p>
          <a:p>
            <a:pPr lvl="1" eaLnBrk="1" hangingPunct="1">
              <a:lnSpc>
                <a:spcPct val="80000"/>
              </a:lnSpc>
            </a:pPr>
            <a:endParaRPr lang="es-UY" sz="2400" dirty="0" smtClean="0">
              <a:solidFill>
                <a:schemeClr val="tx2"/>
              </a:solidFill>
            </a:endParaRPr>
          </a:p>
          <a:p>
            <a:pPr eaLnBrk="1" hangingPunct="1"/>
            <a:endParaRPr lang="es-ES" sz="1800" dirty="0" smtClean="0">
              <a:solidFill>
                <a:srgbClr val="003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4"/>
            <a:ext cx="8642350" cy="107977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sz="4000" b="1" dirty="0" smtClean="0">
                <a:solidFill>
                  <a:srgbClr val="003090"/>
                </a:solidFill>
              </a:rPr>
              <a:t>Perspectivas de la Red USI (1)</a:t>
            </a:r>
            <a:br>
              <a:rPr lang="es-ES" sz="4000" b="1" dirty="0" smtClean="0">
                <a:solidFill>
                  <a:srgbClr val="003090"/>
                </a:solidFill>
              </a:rPr>
            </a:br>
            <a:r>
              <a:rPr lang="es-ES" sz="4000" b="1" dirty="0" smtClean="0">
                <a:solidFill>
                  <a:srgbClr val="003090"/>
                </a:solidFill>
              </a:rPr>
              <a:t>Resultados pretendidos</a:t>
            </a:r>
          </a:p>
        </p:txBody>
      </p:sp>
      <p:pic>
        <p:nvPicPr>
          <p:cNvPr id="2662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750" y="2348880"/>
            <a:ext cx="8280400" cy="4248770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Continuar el crecimiento cuantitativo de los EID, instalando nuevos EID y ampliando o actualizando los EID preexistentes.</a:t>
            </a:r>
          </a:p>
          <a:p>
            <a:pPr>
              <a:lnSpc>
                <a:spcPct val="9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Incorporación de servicios de valor agregado (educación a distancia, teletrabajo, gobierno electrónico, etc.) en los EID. </a:t>
            </a:r>
          </a:p>
          <a:p>
            <a:pPr>
              <a:lnSpc>
                <a:spcPct val="9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Diversificación de la oferta educativa </a:t>
            </a:r>
            <a:r>
              <a:rPr lang="es-UY" sz="2400" dirty="0" smtClean="0">
                <a:solidFill>
                  <a:schemeClr val="tx2"/>
                </a:solidFill>
              </a:rPr>
              <a:t>de </a:t>
            </a:r>
            <a:r>
              <a:rPr lang="es-UY" sz="2400" dirty="0" smtClean="0">
                <a:solidFill>
                  <a:schemeClr val="tx2"/>
                </a:solidFill>
              </a:rPr>
              <a:t>los EID.</a:t>
            </a:r>
          </a:p>
          <a:p>
            <a:pPr>
              <a:lnSpc>
                <a:spcPct val="90000"/>
              </a:lnSpc>
            </a:pPr>
            <a:r>
              <a:rPr lang="es-UY" sz="2400" dirty="0" smtClean="0">
                <a:solidFill>
                  <a:schemeClr val="tx2"/>
                </a:solidFill>
              </a:rPr>
              <a:t>Mayor sinergia con otros proyectos del entorno (por ejemplo, bibliotecas), en pos de transformar a los EID en centros de desarrollo.</a:t>
            </a:r>
            <a:endParaRPr lang="es-ES" sz="2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sz="2000" dirty="0" smtClean="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81074"/>
            <a:ext cx="8712200" cy="10077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 smtClean="0">
                <a:solidFill>
                  <a:srgbClr val="003090"/>
                </a:solidFill>
              </a:rPr>
              <a:t/>
            </a:r>
            <a:br>
              <a:rPr lang="es-ES_tradnl" sz="3600" b="1" dirty="0" smtClean="0">
                <a:solidFill>
                  <a:srgbClr val="003090"/>
                </a:solidFill>
              </a:rPr>
            </a:br>
            <a:r>
              <a:rPr lang="es-ES_tradnl" sz="4000" b="1" dirty="0" smtClean="0">
                <a:solidFill>
                  <a:srgbClr val="003090"/>
                </a:solidFill>
              </a:rPr>
              <a:t>Perspectivas de la Red USI (2)</a:t>
            </a:r>
            <a:br>
              <a:rPr lang="es-ES_tradnl" sz="4000" b="1" dirty="0" smtClean="0">
                <a:solidFill>
                  <a:srgbClr val="003090"/>
                </a:solidFill>
              </a:rPr>
            </a:br>
            <a:r>
              <a:rPr lang="es-ES_tradnl" sz="4000" b="1" dirty="0" smtClean="0">
                <a:solidFill>
                  <a:srgbClr val="003090"/>
                </a:solidFill>
              </a:rPr>
              <a:t>7° Concurso de Proyectos de EID</a:t>
            </a:r>
            <a:br>
              <a:rPr lang="es-ES_tradnl" sz="4000" b="1" dirty="0" smtClean="0">
                <a:solidFill>
                  <a:srgbClr val="003090"/>
                </a:solidFill>
              </a:rPr>
            </a:br>
            <a:endParaRPr lang="es-ES" sz="4000" b="1" dirty="0" smtClean="0">
              <a:solidFill>
                <a:srgbClr val="003090"/>
              </a:solidFill>
            </a:endParaRPr>
          </a:p>
        </p:txBody>
      </p:sp>
      <p:pic>
        <p:nvPicPr>
          <p:cNvPr id="3075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750" y="2492896"/>
            <a:ext cx="8208963" cy="4104754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</a:rPr>
              <a:t>A través del Concurso serán seleccionados diez proyectos de EID, distribuidos en dos categorías: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  <a:ea typeface="+mn-ea"/>
                <a:cs typeface="+mn-cs"/>
              </a:rPr>
              <a:t>infocentros nuevos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  <a:ea typeface="+mn-ea"/>
                <a:cs typeface="+mn-cs"/>
              </a:rPr>
              <a:t>fortalecimiento de infocentros.</a:t>
            </a:r>
          </a:p>
          <a:p>
            <a:pPr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</a:rPr>
              <a:t>En este Concurso los proyectos deberán estar localizados en bibliotecas públicas o populares.</a:t>
            </a:r>
          </a:p>
          <a:p>
            <a:pPr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</a:rPr>
              <a:t>El Concurso forma parte de un proyecto más amplio, apoyado por la Biblioteca Nacional (BNU) y </a:t>
            </a:r>
            <a:r>
              <a:rPr lang="es-ES" sz="2400" dirty="0" err="1" smtClean="0">
                <a:solidFill>
                  <a:schemeClr val="tx2"/>
                </a:solidFill>
              </a:rPr>
              <a:t>Beyond</a:t>
            </a:r>
            <a:r>
              <a:rPr lang="es-ES" sz="2400" dirty="0" smtClean="0">
                <a:solidFill>
                  <a:schemeClr val="tx2"/>
                </a:solidFill>
              </a:rPr>
              <a:t> Access (BA).</a:t>
            </a:r>
          </a:p>
          <a:p>
            <a:pPr>
              <a:lnSpc>
                <a:spcPct val="90000"/>
              </a:lnSpc>
              <a:defRPr/>
            </a:pPr>
            <a:r>
              <a:rPr lang="es-ES" sz="2400" dirty="0" smtClean="0">
                <a:solidFill>
                  <a:schemeClr val="tx2"/>
                </a:solidFill>
                <a:ea typeface="+mn-ea"/>
                <a:cs typeface="+mn-cs"/>
              </a:rPr>
              <a:t>El objetivo general de ese proyecto es contribuir a la transformación de las bibliotecas en centros de desarrollo. </a:t>
            </a:r>
            <a:endParaRPr lang="es-UY" sz="2400" dirty="0" smtClean="0">
              <a:solidFill>
                <a:schemeClr val="tx2"/>
              </a:solidFill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dirty="0" smtClean="0">
              <a:solidFill>
                <a:srgbClr val="003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81074"/>
            <a:ext cx="8712200" cy="1007765"/>
          </a:xfrm>
        </p:spPr>
        <p:txBody>
          <a:bodyPr>
            <a:normAutofit fontScale="90000"/>
          </a:bodyPr>
          <a:lstStyle/>
          <a:p>
            <a:r>
              <a:rPr lang="es-ES_tradnl" sz="3600" b="1" dirty="0" smtClean="0">
                <a:solidFill>
                  <a:srgbClr val="003090"/>
                </a:solidFill>
              </a:rPr>
              <a:t/>
            </a:r>
            <a:br>
              <a:rPr lang="es-ES_tradnl" sz="3600" b="1" dirty="0" smtClean="0">
                <a:solidFill>
                  <a:srgbClr val="003090"/>
                </a:solidFill>
              </a:rPr>
            </a:br>
            <a:r>
              <a:rPr lang="es-ES_tradnl" sz="4000" b="1" dirty="0" smtClean="0">
                <a:solidFill>
                  <a:schemeClr val="tx2"/>
                </a:solidFill>
              </a:rPr>
              <a:t>Perspectivas de la Red USI (3)</a:t>
            </a:r>
            <a:r>
              <a:rPr lang="es-ES_tradnl" sz="4000" b="1" dirty="0" smtClean="0">
                <a:solidFill>
                  <a:srgbClr val="003090"/>
                </a:solidFill>
              </a:rPr>
              <a:t/>
            </a:r>
            <a:br>
              <a:rPr lang="es-ES_tradnl" sz="4000" b="1" dirty="0" smtClean="0">
                <a:solidFill>
                  <a:srgbClr val="003090"/>
                </a:solidFill>
              </a:rPr>
            </a:br>
            <a:r>
              <a:rPr lang="es-UY" sz="4000" b="1" dirty="0" smtClean="0">
                <a:solidFill>
                  <a:schemeClr val="tx2"/>
                </a:solidFill>
              </a:rPr>
              <a:t>Sinergia entre EID y bibliotecas</a:t>
            </a:r>
            <a:r>
              <a:rPr lang="es-ES_tradnl" sz="4000" b="1" dirty="0" smtClean="0">
                <a:solidFill>
                  <a:srgbClr val="003090"/>
                </a:solidFill>
              </a:rPr>
              <a:t/>
            </a:r>
            <a:br>
              <a:rPr lang="es-ES_tradnl" sz="4000" b="1" dirty="0" smtClean="0">
                <a:solidFill>
                  <a:srgbClr val="003090"/>
                </a:solidFill>
              </a:rPr>
            </a:br>
            <a:endParaRPr lang="es-ES" sz="4000" b="1" dirty="0" smtClean="0">
              <a:solidFill>
                <a:srgbClr val="003090"/>
              </a:solidFill>
            </a:endParaRPr>
          </a:p>
        </p:txBody>
      </p:sp>
      <p:pic>
        <p:nvPicPr>
          <p:cNvPr id="4099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2204864"/>
            <a:ext cx="8280400" cy="4248324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s-ES" dirty="0" smtClean="0">
                <a:solidFill>
                  <a:schemeClr val="tx2"/>
                </a:solidFill>
                <a:ea typeface="+mn-ea"/>
                <a:cs typeface="+mn-cs"/>
              </a:rPr>
              <a:t>Los EID se ven beneficiados porque las bibliotecas públicas forman una importante red de base local, cuentan con una infraestructura edilicia y una dotación presupuestal, están atendidas por personal profesional, cuentan con prestigio institucional y generalmente son sostenibles. </a:t>
            </a:r>
            <a:endParaRPr lang="es-UY" dirty="0" smtClean="0">
              <a:solidFill>
                <a:schemeClr val="tx2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s-ES" dirty="0" smtClean="0">
                <a:solidFill>
                  <a:schemeClr val="tx2"/>
                </a:solidFill>
                <a:ea typeface="+mn-ea"/>
                <a:cs typeface="+mn-cs"/>
              </a:rPr>
              <a:t>Las bibliotecas públicas se ven beneficiadas porque el acceso a mayores recursos tecnológicos les permite mejorar su propia gestión y sobre todo porque los EID atraen a muchas personas que de otro modo no concurrirían a las bibliotecas. </a:t>
            </a:r>
            <a:endParaRPr lang="es-UY" dirty="0" smtClean="0">
              <a:solidFill>
                <a:schemeClr val="tx2"/>
              </a:solidFill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dirty="0" smtClean="0">
              <a:solidFill>
                <a:srgbClr val="00309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dirty="0" smtClean="0">
              <a:solidFill>
                <a:srgbClr val="003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4"/>
            <a:ext cx="8713788" cy="935757"/>
          </a:xfrm>
        </p:spPr>
        <p:txBody>
          <a:bodyPr>
            <a:normAutofit fontScale="90000"/>
          </a:bodyPr>
          <a:lstStyle/>
          <a:p>
            <a:r>
              <a:rPr lang="es-UY" sz="3600" b="1" dirty="0" smtClean="0">
                <a:solidFill>
                  <a:schemeClr val="tx2"/>
                </a:solidFill>
              </a:rPr>
              <a:t>Perspectivas de la Red USI (4)</a:t>
            </a:r>
            <a:br>
              <a:rPr lang="es-UY" sz="3600" b="1" dirty="0" smtClean="0">
                <a:solidFill>
                  <a:schemeClr val="tx2"/>
                </a:solidFill>
              </a:rPr>
            </a:br>
            <a:r>
              <a:rPr lang="es-UY" sz="3600" b="1" dirty="0" smtClean="0">
                <a:solidFill>
                  <a:schemeClr val="tx2"/>
                </a:solidFill>
              </a:rPr>
              <a:t>Otras mejoras en marcha</a:t>
            </a:r>
            <a:endParaRPr lang="es-ES" sz="3600" b="1" dirty="0" smtClean="0">
              <a:solidFill>
                <a:srgbClr val="003090"/>
              </a:solidFill>
            </a:endParaRPr>
          </a:p>
        </p:txBody>
      </p:sp>
      <p:pic>
        <p:nvPicPr>
          <p:cNvPr id="10243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536" y="2420888"/>
            <a:ext cx="8532812" cy="4148336"/>
          </a:xfrm>
          <a:noFill/>
        </p:spPr>
        <p:txBody>
          <a:bodyPr>
            <a:normAutofit lnSpcReduction="10000"/>
          </a:bodyPr>
          <a:lstStyle/>
          <a:p>
            <a:r>
              <a:rPr lang="es-UY" sz="2400" dirty="0" smtClean="0">
                <a:solidFill>
                  <a:schemeClr val="tx2"/>
                </a:solidFill>
              </a:rPr>
              <a:t>Integración de </a:t>
            </a:r>
            <a:r>
              <a:rPr lang="es-UY" sz="2400" dirty="0" err="1" smtClean="0">
                <a:solidFill>
                  <a:schemeClr val="tx2"/>
                </a:solidFill>
              </a:rPr>
              <a:t>Educantel</a:t>
            </a:r>
            <a:r>
              <a:rPr lang="es-UY" sz="2400" dirty="0" smtClean="0">
                <a:solidFill>
                  <a:schemeClr val="tx2"/>
                </a:solidFill>
              </a:rPr>
              <a:t> y el Portal USI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Estandarización de procesos relativos a cursos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Aumento de la oferta de </a:t>
            </a:r>
            <a:r>
              <a:rPr lang="es-UY" sz="2400" dirty="0" smtClean="0">
                <a:solidFill>
                  <a:schemeClr val="tx2"/>
                </a:solidFill>
              </a:rPr>
              <a:t>cursos presenciales y virtuales.</a:t>
            </a:r>
            <a:endParaRPr lang="es-UY" sz="2400" dirty="0" smtClean="0">
              <a:solidFill>
                <a:schemeClr val="tx2"/>
              </a:solidFill>
            </a:endParaRPr>
          </a:p>
          <a:p>
            <a:r>
              <a:rPr lang="es-UY" sz="2400" dirty="0" smtClean="0">
                <a:solidFill>
                  <a:schemeClr val="tx2"/>
                </a:solidFill>
              </a:rPr>
              <a:t>Provisión de servicios Internet Vera (por fibra óptica)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Instalación de Espacios Ceibal (EC) en EID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Donaciones de computadoras Antel Integra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Antel Integra Inclusiva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Trabajo más estrecho con Antel Integra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Sistema de Información de Usuarios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Reclamos y consultas en línea (ASOTE+)</a:t>
            </a:r>
          </a:p>
          <a:p>
            <a:endParaRPr lang="es-UY" sz="2400" dirty="0" smtClean="0">
              <a:solidFill>
                <a:schemeClr val="tx2"/>
              </a:solidFill>
            </a:endParaRPr>
          </a:p>
          <a:p>
            <a:endParaRPr lang="es-ES_tradnl" sz="2400" dirty="0" smtClean="0">
              <a:solidFill>
                <a:srgbClr val="003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08050"/>
            <a:ext cx="8640763" cy="936774"/>
          </a:xfrm>
        </p:spPr>
        <p:txBody>
          <a:bodyPr>
            <a:noAutofit/>
          </a:bodyPr>
          <a:lstStyle/>
          <a:p>
            <a:pPr eaLnBrk="1" hangingPunct="1"/>
            <a:r>
              <a:rPr lang="es-ES_tradnl" sz="3600" b="1" dirty="0" smtClean="0">
                <a:solidFill>
                  <a:srgbClr val="003090"/>
                </a:solidFill>
              </a:rPr>
              <a:t>Perspectivas de la </a:t>
            </a:r>
            <a:r>
              <a:rPr lang="es-ES_tradnl" sz="3600" b="1" smtClean="0">
                <a:solidFill>
                  <a:srgbClr val="003090"/>
                </a:solidFill>
              </a:rPr>
              <a:t>Red USI (5)</a:t>
            </a:r>
            <a:r>
              <a:rPr lang="es-ES_tradnl" sz="3600" b="1" dirty="0" smtClean="0">
                <a:solidFill>
                  <a:srgbClr val="003090"/>
                </a:solidFill>
              </a:rPr>
              <a:t/>
            </a:r>
            <a:br>
              <a:rPr lang="es-ES_tradnl" sz="3600" b="1" dirty="0" smtClean="0">
                <a:solidFill>
                  <a:srgbClr val="003090"/>
                </a:solidFill>
              </a:rPr>
            </a:br>
            <a:r>
              <a:rPr lang="es-ES_tradnl" sz="3600" b="1" dirty="0" smtClean="0">
                <a:solidFill>
                  <a:srgbClr val="003090"/>
                </a:solidFill>
              </a:rPr>
              <a:t>Posibilidades a analizar</a:t>
            </a:r>
            <a:endParaRPr lang="es-ES" sz="3600" b="1" dirty="0" smtClean="0">
              <a:solidFill>
                <a:srgbClr val="003090"/>
              </a:solidFill>
            </a:endParaRPr>
          </a:p>
        </p:txBody>
      </p:sp>
      <p:pic>
        <p:nvPicPr>
          <p:cNvPr id="38915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15900" y="1916832"/>
            <a:ext cx="8748588" cy="4869730"/>
          </a:xfrm>
          <a:noFill/>
        </p:spPr>
        <p:txBody>
          <a:bodyPr>
            <a:normAutofit lnSpcReduction="10000"/>
          </a:bodyPr>
          <a:lstStyle/>
          <a:p>
            <a:r>
              <a:rPr lang="es-UY" sz="2400" dirty="0" smtClean="0">
                <a:solidFill>
                  <a:schemeClr val="tx2"/>
                </a:solidFill>
              </a:rPr>
              <a:t>Proyectos para la capacitación de las personas más vulnerables a fin de mejorar sus oportunidades de empleo.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s-UY" sz="2400" dirty="0" smtClean="0">
                <a:solidFill>
                  <a:schemeClr val="tx2"/>
                </a:solidFill>
              </a:rPr>
              <a:t>Certificación de las competencias digitales de usuarios, con base en estándares estándares internacionales o nacionales.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Elaboración de un mapa completo de los infocentros del Uruguay.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Medición del impacto social de los infocentros del Uruguay.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Prueba de distintas estrategias para procurar la auto-sustentabilidad de los centros de la Red USI (por ejemplo, empresa social).</a:t>
            </a:r>
          </a:p>
          <a:p>
            <a:r>
              <a:rPr lang="es-UY" sz="2400" dirty="0" smtClean="0">
                <a:solidFill>
                  <a:schemeClr val="tx2"/>
                </a:solidFill>
              </a:rPr>
              <a:t>Proyectos para impulsar la transformación de los centros de la Red USI en centros de innovación.</a:t>
            </a:r>
          </a:p>
          <a:p>
            <a:r>
              <a:rPr lang="es-ES_tradnl" sz="2400" dirty="0" smtClean="0">
                <a:solidFill>
                  <a:schemeClr val="tx2"/>
                </a:solidFill>
              </a:rPr>
              <a:t>Implantación de MOOC (=</a:t>
            </a:r>
            <a:r>
              <a:rPr lang="es-ES_tradnl" sz="2400" i="1" dirty="0" err="1" smtClean="0">
                <a:solidFill>
                  <a:schemeClr val="tx2"/>
                </a:solidFill>
              </a:rPr>
              <a:t>Massive</a:t>
            </a:r>
            <a:r>
              <a:rPr lang="es-ES_tradnl" sz="2400" i="1" dirty="0" smtClean="0">
                <a:solidFill>
                  <a:schemeClr val="tx2"/>
                </a:solidFill>
              </a:rPr>
              <a:t> Open Online </a:t>
            </a:r>
            <a:r>
              <a:rPr lang="es-ES_tradnl" sz="2400" i="1" dirty="0" err="1" smtClean="0">
                <a:solidFill>
                  <a:schemeClr val="tx2"/>
                </a:solidFill>
              </a:rPr>
              <a:t>Courses</a:t>
            </a:r>
            <a:r>
              <a:rPr lang="es-ES_tradnl" sz="2400" dirty="0" smtClean="0">
                <a:solidFill>
                  <a:schemeClr val="tx2"/>
                </a:solidFill>
              </a:rPr>
              <a:t>)</a:t>
            </a:r>
          </a:p>
          <a:p>
            <a:endParaRPr lang="es-UY" sz="2400" dirty="0" smtClean="0">
              <a:solidFill>
                <a:schemeClr val="tx2"/>
              </a:solidFill>
            </a:endParaRPr>
          </a:p>
          <a:p>
            <a:endParaRPr lang="es-UY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s-ES_tradnl" sz="20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s-ES_tradnl" sz="20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713788" cy="4536157"/>
          </a:xfrm>
        </p:spPr>
        <p:txBody>
          <a:bodyPr/>
          <a:lstStyle/>
          <a:p>
            <a:pPr eaLnBrk="1" hangingPunct="1"/>
            <a:r>
              <a:rPr lang="es-UY" sz="4000" b="1" dirty="0" smtClean="0">
                <a:solidFill>
                  <a:srgbClr val="003090"/>
                </a:solidFill>
              </a:rPr>
              <a:t>¿Preguntas?</a:t>
            </a:r>
            <a:endParaRPr lang="es-ES" sz="4000" b="1" dirty="0" smtClean="0">
              <a:solidFill>
                <a:srgbClr val="003090"/>
              </a:solidFill>
            </a:endParaRPr>
          </a:p>
        </p:txBody>
      </p:sp>
      <p:pic>
        <p:nvPicPr>
          <p:cNvPr id="1126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3213100"/>
            <a:ext cx="8208962" cy="2303463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UY" sz="24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sz="24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713788" cy="1727845"/>
          </a:xfrm>
        </p:spPr>
        <p:txBody>
          <a:bodyPr/>
          <a:lstStyle/>
          <a:p>
            <a:pPr eaLnBrk="1" hangingPunct="1"/>
            <a:r>
              <a:rPr lang="es-UY" sz="4000" b="1" dirty="0" smtClean="0">
                <a:solidFill>
                  <a:srgbClr val="003090"/>
                </a:solidFill>
              </a:rPr>
              <a:t>¡Muchas gracias!</a:t>
            </a:r>
            <a:endParaRPr lang="es-ES" sz="4000" b="1" dirty="0" smtClean="0">
              <a:solidFill>
                <a:srgbClr val="003090"/>
              </a:solidFill>
            </a:endParaRPr>
          </a:p>
        </p:txBody>
      </p:sp>
      <p:pic>
        <p:nvPicPr>
          <p:cNvPr id="11267" name="Picture 3" descr="AntelFondosPP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3501009"/>
            <a:ext cx="8208962" cy="648072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UY" sz="2400" i="1" dirty="0" smtClean="0">
                <a:solidFill>
                  <a:schemeClr val="tx2"/>
                </a:solidFill>
              </a:rPr>
              <a:t>Email</a:t>
            </a:r>
            <a:r>
              <a:rPr lang="es-UY" sz="2400" dirty="0" smtClean="0">
                <a:solidFill>
                  <a:schemeClr val="tx2"/>
                </a:solidFill>
              </a:rPr>
              <a:t>:</a:t>
            </a:r>
            <a:r>
              <a:rPr lang="es-UY" sz="2400" dirty="0" smtClean="0">
                <a:solidFill>
                  <a:schemeClr val="accent2"/>
                </a:solidFill>
              </a:rPr>
              <a:t> </a:t>
            </a:r>
            <a:r>
              <a:rPr lang="es-UY" sz="2400" dirty="0" smtClean="0">
                <a:solidFill>
                  <a:schemeClr val="accent2"/>
                </a:solidFill>
                <a:hlinkClick r:id="rId3"/>
              </a:rPr>
              <a:t>diglesias@antel.com.uy</a:t>
            </a:r>
            <a:endParaRPr lang="es-UY" sz="24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UY" sz="24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sz="24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1029</Words>
  <Application>Microsoft Office PowerPoint</Application>
  <PresentationFormat>Presentación en pantalla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 Diagnóstico y perspectivas de la Red USI   Ing. Daniel Iglesias Grèzes Gerente de Área Área de Relacionamiento con la Comunidad (ARC) Antel   Atlántida, 16 de septiembre de 2014. </vt:lpstr>
      <vt:lpstr>Diagnóstico de la Red USI (1)</vt:lpstr>
      <vt:lpstr>Diagnóstico de la Red USI (2)</vt:lpstr>
      <vt:lpstr>Diagnóstico de la Red USI (3)</vt:lpstr>
      <vt:lpstr>Diagnóstico de la Red USI (4)</vt:lpstr>
      <vt:lpstr>Diagnóstico de la Red USI (5)  Empleo y emprendimiento</vt:lpstr>
      <vt:lpstr>Perspectivas de la Red USI (1) Resultados pretendidos</vt:lpstr>
      <vt:lpstr> Perspectivas de la Red USI (2) 7° Concurso de Proyectos de EID </vt:lpstr>
      <vt:lpstr> Perspectivas de la Red USI (3) Sinergia entre EID y bibliotecas </vt:lpstr>
      <vt:lpstr>Perspectivas de la Red USI (4) Otras mejoras en marcha</vt:lpstr>
      <vt:lpstr>Perspectivas de la Red USI (5) Posibilidades a analizar</vt:lpstr>
      <vt:lpstr>¿Preguntas?</vt:lpstr>
      <vt:lpstr>¡Muchas gracias!</vt:lpstr>
    </vt:vector>
  </TitlesOfParts>
  <Company>Antel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Educantel</dc:title>
  <dc:creator>Daniel Iglesias</dc:creator>
  <cp:lastModifiedBy>Daniel Iglesias</cp:lastModifiedBy>
  <cp:revision>101</cp:revision>
  <dcterms:created xsi:type="dcterms:W3CDTF">2014-08-07T15:39:22Z</dcterms:created>
  <dcterms:modified xsi:type="dcterms:W3CDTF">2014-09-08T15:15:59Z</dcterms:modified>
</cp:coreProperties>
</file>