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302" r:id="rId4"/>
    <p:sldId id="288" r:id="rId5"/>
    <p:sldId id="259" r:id="rId6"/>
    <p:sldId id="291" r:id="rId7"/>
    <p:sldId id="292" r:id="rId8"/>
    <p:sldId id="293" r:id="rId9"/>
    <p:sldId id="294" r:id="rId10"/>
    <p:sldId id="296" r:id="rId11"/>
    <p:sldId id="299" r:id="rId12"/>
    <p:sldId id="298" r:id="rId13"/>
    <p:sldId id="297" r:id="rId14"/>
    <p:sldId id="304" r:id="rId15"/>
    <p:sldId id="303" r:id="rId16"/>
    <p:sldId id="300" r:id="rId17"/>
    <p:sldId id="306" r:id="rId18"/>
    <p:sldId id="305" r:id="rId19"/>
    <p:sldId id="301" r:id="rId20"/>
    <p:sldId id="277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900"/>
    <a:srgbClr val="C49500"/>
    <a:srgbClr val="E6AF00"/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720" autoAdjust="0"/>
  </p:normalViewPr>
  <p:slideViewPr>
    <p:cSldViewPr>
      <p:cViewPr varScale="1">
        <p:scale>
          <a:sx n="74" d="100"/>
          <a:sy n="74" d="100"/>
        </p:scale>
        <p:origin x="-9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EF65-4E12-4ECC-B8E3-5AEE12A34705}" type="datetimeFigureOut">
              <a:rPr lang="es-UY" smtClean="0"/>
              <a:t>10/10/2013</a:t>
            </a:fld>
            <a:endParaRPr lang="es-U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971D3-47BE-45A7-9929-FC44F611973A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0969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396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81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668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96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300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64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1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767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20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186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88A6D-C8EF-4B26-8A29-82CFB7405BF5}" type="datetimeFigureOut">
              <a:rPr lang="es-ES" smtClean="0"/>
              <a:t>10/10/2013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590E-912A-47F7-9CBF-7BE9810878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3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39"/>
            <a:ext cx="8244408" cy="6864766"/>
          </a:xfrm>
          <a:prstGeom prst="rect">
            <a:avLst/>
          </a:prstGeom>
        </p:spPr>
      </p:pic>
      <p:pic>
        <p:nvPicPr>
          <p:cNvPr id="8" name="3 Marcador de contenido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9"/>
            <a:ext cx="899592" cy="6856061"/>
          </a:xfrm>
          <a:prstGeom prst="rect">
            <a:avLst/>
          </a:prstGeom>
        </p:spPr>
      </p:pic>
      <p:pic>
        <p:nvPicPr>
          <p:cNvPr id="18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984" y="692696"/>
            <a:ext cx="1036359" cy="7200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Rectángulo"/>
          <p:cNvSpPr/>
          <p:nvPr/>
        </p:nvSpPr>
        <p:spPr>
          <a:xfrm>
            <a:off x="2965976" y="2667102"/>
            <a:ext cx="4097597" cy="1154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“Uruguay - Sociedad </a:t>
            </a:r>
            <a:endParaRPr lang="es-ES" sz="3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d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26" name="Picture 2" descr="uru-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92696"/>
            <a:ext cx="810839" cy="8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9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124" y="243289"/>
            <a:ext cx="3871068" cy="670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604" y="237951"/>
            <a:ext cx="1864259" cy="67610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04349" y="1412776"/>
            <a:ext cx="8273312" cy="204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2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“Innovación Social”</a:t>
            </a:r>
            <a:endParaRPr lang="es-UY" sz="42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951974" y="5175215"/>
            <a:ext cx="81780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s-UY" sz="2000" b="1" dirty="0" smtClean="0">
                <a:solidFill>
                  <a:schemeClr val="bg1"/>
                </a:solidFill>
                <a:latin typeface="Garamond" pitchFamily="18" charset="0"/>
              </a:rPr>
              <a:t>                                                                                     </a:t>
            </a:r>
            <a:r>
              <a:rPr lang="es-UY" sz="20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Por</a:t>
            </a:r>
            <a:r>
              <a:rPr lang="es-UY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: </a:t>
            </a:r>
          </a:p>
          <a:p>
            <a:pPr>
              <a:defRPr/>
            </a:pPr>
            <a:r>
              <a:rPr lang="es-ES_tradnl" sz="2200" b="1" i="1" dirty="0" smtClean="0">
                <a:solidFill>
                  <a:schemeClr val="bg1"/>
                </a:solidFill>
                <a:latin typeface="Garamond" pitchFamily="18" charset="0"/>
              </a:rPr>
              <a:t>                                                                             </a:t>
            </a:r>
            <a:r>
              <a:rPr lang="es-ES_tradnl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Alipio </a:t>
            </a:r>
            <a:r>
              <a:rPr lang="es-ES_tradnl" sz="2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Nahui</a:t>
            </a:r>
            <a:r>
              <a:rPr lang="es-ES_tradnl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Ortiz</a:t>
            </a:r>
            <a:endParaRPr lang="es-ES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18313" y="5556831"/>
            <a:ext cx="81780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defRPr/>
            </a:pPr>
            <a:endParaRPr lang="es-E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Text Box 112"/>
          <p:cNvSpPr txBox="1">
            <a:spLocks noChangeArrowheads="1"/>
          </p:cNvSpPr>
          <p:nvPr/>
        </p:nvSpPr>
        <p:spPr bwMode="auto">
          <a:xfrm>
            <a:off x="880536" y="6206119"/>
            <a:ext cx="82971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s-ES" sz="2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</a:rPr>
              <a:t>Paso de los Toros, 10 octubre 2013 - Uruguay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167179"/>
            <a:ext cx="3961892" cy="1660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8834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utoUpdateAnimBg="0"/>
      <p:bldP spid="1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357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Elementos d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e </a:t>
            </a: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Innovación Social”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58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606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“Hacer lo mismo deparará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resultados insuficientes:”</a:t>
            </a:r>
            <a:endParaRPr lang="es-E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32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Se trata de abordar de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manera diferente los viejos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problemas y de plantearse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nuevos desafíos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“Crear es imaginar cosas nuevas.</a:t>
            </a: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Innovar es </a:t>
            </a:r>
            <a:r>
              <a:rPr lang="es-ES" sz="32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hacer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cosas nuevas.”</a:t>
            </a:r>
          </a:p>
          <a:p>
            <a:pPr algn="r"/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H.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Meléndez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2012) -</a:t>
            </a:r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9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“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Implementar 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nuevas 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ideas, 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para satisfacer 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necesidades, </a:t>
            </a:r>
            <a:r>
              <a:rPr lang="es-ES" sz="32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que </a:t>
            </a:r>
            <a:r>
              <a:rPr lang="es-ES" sz="32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funcionan</a:t>
            </a:r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.”</a:t>
            </a:r>
            <a:endParaRPr lang="es-E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r"/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Mulgan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 al.  (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2007) -</a:t>
            </a:r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03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Readaptación creativa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Buena parte de las innovaciones en el campo social son resultado de 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readaptaciones creativas de innovaciones que tuvieron lugar en otros ámbitos, en otros contextos.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7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Réplica y Multiplicación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importancia de la diseminación de ideas al crecimiento, 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 la multiplicación de las innovaciones, para que se sigan replicando por más grupos.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38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Innovación como proceso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innovación debe considerarse más un proceso que un acontecimiento. 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praxis genera el cambio y la sostiene. El proceso innovador, más que resultado, es la clave para la réplica.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22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Sostenibilidad de la Innovación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Para que el impulso se sostenga, los beneficiarios tienen que asumirlo como propio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,</a:t>
            </a:r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para que no se sientan destinatarios – de un poder o una técnica que se les impone – sino actores.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27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Factores endógenos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Los factores internos son determinantes en el proceso,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s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in ellos ningún estímulo tendrá éxito.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51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Factores exógenos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Los factores externos también determinan el proceso,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s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in ellos la innovación se puede quedar a medio camino y no se replicará.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42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Sinergia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sinergia entre los factores más importantes de un proceso abre la senda del cambio. 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innovación surge de un entrelazamiento sistemático que redunda en una reorganización.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3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Integralidad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mayoría de las innovaciones ocurre a escala local,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onde es más viable integrar conocimientos, disciplinas, grupos, organizaciones.</a:t>
            </a: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47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445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“Innovación Social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como componente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del cambio social”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8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561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“No ocurre en el ámbito técnico sino a nivel de la práctica social”</a:t>
            </a:r>
            <a:endParaRPr lang="es-E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s-ES" sz="32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44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</a:t>
            </a:r>
            <a:r>
              <a:rPr lang="es-ES" sz="44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Nueva combinación de prácticas sociales…” 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6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(reflexión sobre estructura de relaciones sociales)</a:t>
            </a:r>
            <a:endParaRPr lang="es-UY" sz="4100" b="1" dirty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8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Valores</a:t>
            </a:r>
            <a:endParaRPr lang="es-ES" sz="3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 diferencia de la innovación técnica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,</a:t>
            </a:r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 innovación social está más basada en valores y no está orientada primariamente hacia la utilidad económica.</a:t>
            </a:r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Kesselring/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Leitner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2008) -</a:t>
            </a:r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Carácter de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7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Para que sea tal….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Una idea para resolver un problema social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uede convertirse en innovación social</a:t>
            </a: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cuando es capaz de contribuir efectivamente a satisfacer necesidades, superar problemas sociales concretos,</a:t>
            </a:r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Conger (2003), Kesselring/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Leitner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2008) -</a:t>
            </a:r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Carácter de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53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Para que sea tal….</a:t>
            </a: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como resultado de acciones intencionales para establecer nuevas prácticas sociales en ciertas áreas,</a:t>
            </a:r>
          </a:p>
          <a:p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y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que es ampliamente practicada y reconocida.</a:t>
            </a:r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Conger (2003), Kesselring/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Leitner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2008) -</a:t>
            </a:r>
            <a:endParaRPr lang="es-ES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Carácter de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99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4" y="-10656"/>
            <a:ext cx="8686856" cy="6898314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56"/>
            <a:ext cx="899592" cy="6898314"/>
          </a:xfrm>
        </p:spPr>
      </p:pic>
      <p:pic>
        <p:nvPicPr>
          <p:cNvPr id="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1082584"/>
            <a:ext cx="756509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r>
              <a:rPr lang="es-E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Áreas de trabajo</a:t>
            </a:r>
            <a:endParaRPr lang="es-ES" sz="3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endParaRPr lang="es-ES" sz="29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Desarrollo sostenible;</a:t>
            </a:r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Desarrollo local;</a:t>
            </a:r>
          </a:p>
          <a:p>
            <a:pPr marL="457200" indent="-457200">
              <a:buFont typeface="Arial" pitchFamily="34" charset="0"/>
              <a:buChar char="•"/>
            </a:pPr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Responsabilidad social;</a:t>
            </a:r>
          </a:p>
          <a:p>
            <a:pPr marL="457200" indent="-457200">
              <a:buFont typeface="Arial" pitchFamily="34" charset="0"/>
              <a:buChar char="•"/>
            </a:pPr>
            <a:endParaRPr lang="es-E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Gestión en organizaciones.</a:t>
            </a:r>
            <a:endParaRPr lang="es-ES" sz="28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r"/>
            <a:endParaRPr lang="es-E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70688" y="188640"/>
            <a:ext cx="827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Acerca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es-ES" sz="3200" dirty="0" smtClean="0">
                <a:solidFill>
                  <a:srgbClr val="B48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 la Innovación Social</a:t>
            </a:r>
            <a:endParaRPr lang="es-ES" sz="3200" dirty="0">
              <a:solidFill>
                <a:srgbClr val="B48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952119" y="6466286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10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8" y="895196"/>
            <a:ext cx="8273312" cy="8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57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0"/>
            <a:ext cx="9036496" cy="6858000"/>
          </a:xfrm>
          <a:prstGeom prst="rect">
            <a:avLst/>
          </a:prstGeom>
        </p:spPr>
      </p:pic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38"/>
            <a:ext cx="899592" cy="6906677"/>
          </a:xfr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92442" y="601642"/>
            <a:ext cx="8273312" cy="237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U.S.I.- “Uruguay - Sociedad de la</a:t>
            </a:r>
            <a:r>
              <a:rPr lang="es-UY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 </a:t>
            </a:r>
            <a:r>
              <a:rPr lang="es-E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Información”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4100" b="1" dirty="0" smtClean="0">
                <a:solidFill>
                  <a:srgbClr val="FFBD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“La Inclusión Digital como vía para la Inclusión Social”</a:t>
            </a:r>
            <a:endParaRPr lang="es-UY" sz="4100" b="1" dirty="0" smtClean="0">
              <a:solidFill>
                <a:srgbClr val="FFB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</a:endParaRPr>
          </a:p>
        </p:txBody>
      </p:sp>
      <p:pic>
        <p:nvPicPr>
          <p:cNvPr id="16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" y="26967"/>
            <a:ext cx="827087" cy="574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logo-red-USI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" y="6134562"/>
            <a:ext cx="783486" cy="72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7740352" y="6309320"/>
            <a:ext cx="101662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s-ES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A. </a:t>
            </a:r>
            <a:r>
              <a:rPr lang="es-ES" sz="16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Times New Roman" pitchFamily="18" charset="0"/>
              </a:rPr>
              <a:t>Nahui</a:t>
            </a:r>
            <a:endParaRPr lang="es-E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1" y="3292438"/>
            <a:ext cx="403244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419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682</Words>
  <Application>Microsoft Office PowerPoint</Application>
  <PresentationFormat>Presentación en pantalla (4:3)</PresentationFormat>
  <Paragraphs>149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Alipio</dc:creator>
  <cp:lastModifiedBy>Alipio</cp:lastModifiedBy>
  <cp:revision>111</cp:revision>
  <dcterms:created xsi:type="dcterms:W3CDTF">2013-03-16T18:31:54Z</dcterms:created>
  <dcterms:modified xsi:type="dcterms:W3CDTF">2013-10-10T10:12:35Z</dcterms:modified>
</cp:coreProperties>
</file>