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96" r:id="rId1"/>
  </p:sldMasterIdLst>
  <p:notesMasterIdLst>
    <p:notesMasterId r:id="rId23"/>
  </p:notesMasterIdLst>
  <p:sldIdLst>
    <p:sldId id="256" r:id="rId2"/>
    <p:sldId id="258" r:id="rId3"/>
    <p:sldId id="272" r:id="rId4"/>
    <p:sldId id="316" r:id="rId5"/>
    <p:sldId id="257" r:id="rId6"/>
    <p:sldId id="265" r:id="rId7"/>
    <p:sldId id="267" r:id="rId8"/>
    <p:sldId id="305" r:id="rId9"/>
    <p:sldId id="262" r:id="rId10"/>
    <p:sldId id="317" r:id="rId11"/>
    <p:sldId id="290" r:id="rId12"/>
    <p:sldId id="310" r:id="rId13"/>
    <p:sldId id="308" r:id="rId14"/>
    <p:sldId id="309" r:id="rId15"/>
    <p:sldId id="319" r:id="rId16"/>
    <p:sldId id="318" r:id="rId17"/>
    <p:sldId id="266" r:id="rId18"/>
    <p:sldId id="269" r:id="rId19"/>
    <p:sldId id="295" r:id="rId20"/>
    <p:sldId id="289" r:id="rId21"/>
    <p:sldId id="296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0" autoAdjust="0"/>
    <p:restoredTop sz="98410" autoAdjust="0"/>
  </p:normalViewPr>
  <p:slideViewPr>
    <p:cSldViewPr>
      <p:cViewPr>
        <p:scale>
          <a:sx n="47" d="100"/>
          <a:sy n="47" d="100"/>
        </p:scale>
        <p:origin x="-1210" y="-2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5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2F992-21E5-4E53-9AC2-BBF1E58BB49B}" type="datetimeFigureOut">
              <a:rPr lang="es-ES" smtClean="0"/>
              <a:t>09/10/2013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4DF72-F95C-421C-B68B-757068BEC8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166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telecentros comunitarios son lugares públicos de encuentro y aprendizaje cuyo propósito es ampliar las oportunidades de </a:t>
            </a:r>
            <a:r>
              <a:rPr lang="es-ES" sz="1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desarrollo de grupos y comunidades en situación de pobreza, exclusión o aislamiento, a través del acceso a información, servicios </a:t>
            </a:r>
            <a:r>
              <a:rPr lang="es-E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productos mediados por las  del uso efectivo de las Tecnologías de Información y Comunicación (TIC). En estos espacios, la gente puede utilizar computadoras con acceso a la Internet y otras tecnologías que ayudan a recopilar información y a comunicar con otras personas al mismo tiempo que desarrollan habilidades digitales</a:t>
            </a:r>
            <a:endParaRPr lang="es-ES" sz="9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4DF72-F95C-421C-B68B-757068BEC871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574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Hoy por hoy no contamos con mucha información confiable. Sería recomendable investigar el papel de los telecentros en la provisión de servicios e-gob para mejor alimentar políticas públicas y guiar la actuación de los gestores y programas de telecentros. 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¿Cuántas personas acceden a estos servicios desde telecentros?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¿Qué tipo de servicios e-gob?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¿Cómo se preparan los telecentros para prestar dichos servicios?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¿Qué acuerdos existen hoy entre autoridades locales o nacionales y telecentros para ello?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4DF72-F95C-421C-B68B-757068BEC871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2355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4DF72-F95C-421C-B68B-757068BEC871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89D4BAC1-A631-4DA7-A4C9-8BE1E89EC9A8}" type="datetime1">
              <a:rPr lang="es-ES" smtClean="0"/>
              <a:t>09/10/2013</a:t>
            </a:fld>
            <a:endParaRPr lang="es-E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113C97F-6233-4E46-8C1E-DD84D8AE3A4D}" type="slidenum">
              <a:rPr lang="es-ES" smtClean="0"/>
              <a:t>‹Nº›</a:t>
            </a:fld>
            <a:endParaRPr lang="es-E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FF98-BA4B-4518-96BF-7FFB99CEC6BE}" type="datetime1">
              <a:rPr lang="es-ES" smtClean="0"/>
              <a:t>09/10/2013</a:t>
            </a:fld>
            <a:endParaRPr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68C5B7FE-1980-4A61-AD5F-F09D31F3BFD8}" type="datetime1">
              <a:rPr lang="es-ES" smtClean="0"/>
              <a:t>09/10/2013</a:t>
            </a:fld>
            <a:endParaRPr lang="es-E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  <a:prstGeom prst="rect">
            <a:avLst/>
          </a:prstGeom>
        </p:spPr>
        <p:txBody>
          <a:bodyPr/>
          <a:lstStyle/>
          <a:p>
            <a:fld id="{B113C97F-6233-4E46-8C1E-DD84D8AE3A4D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s-E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21B0-78E2-4372-872C-AA782AC131CC}" type="datetime1">
              <a:rPr lang="es-ES" smtClean="0"/>
              <a:t>09/10/2013</a:t>
            </a:fld>
            <a:endParaRPr lang="es-E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C5EE-5FCF-4072-8040-7F492F78A2D7}" type="datetime1">
              <a:rPr lang="es-ES" smtClean="0"/>
              <a:t>09/10/2013</a:t>
            </a:fld>
            <a:endParaRPr lang="es-E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51C3-800A-4D29-9477-185E0F1D337D}" type="datetime1">
              <a:rPr lang="es-ES" smtClean="0"/>
              <a:t>09/10/2013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7ED81-0E20-4BA9-9444-D428DC981C2F}" type="datetime1">
              <a:rPr lang="es-ES" smtClean="0"/>
              <a:t>09/10/2013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E3EF-9197-4F1C-8658-3A127980509D}" type="datetime1">
              <a:rPr lang="es-ES" smtClean="0"/>
              <a:t>09/10/2013</a:t>
            </a:fld>
            <a:endParaRPr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4E06-698C-48A9-8F57-B4366780EA58}" type="datetime1">
              <a:rPr lang="es-ES" smtClean="0"/>
              <a:t>09/10/2013</a:t>
            </a:fld>
            <a:endParaRPr lang="es-E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E878-1875-4918-8180-5ABB513E25A5}" type="datetime1">
              <a:rPr lang="es-ES" smtClean="0"/>
              <a:t>09/10/2013</a:t>
            </a:fld>
            <a:endParaRPr lang="es-E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169FD-6646-4742-A0E7-68369DEAB45C}" type="datetime1">
              <a:rPr lang="es-ES" smtClean="0"/>
              <a:t>09/10/2013</a:t>
            </a:fld>
            <a:endParaRPr lang="es-E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D1A94E9-5868-44A0-8D75-388998B30EC0}" type="datetime1">
              <a:rPr lang="es-ES" smtClean="0"/>
              <a:t>09/10/2013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7924800" y="6372944"/>
            <a:ext cx="533400" cy="296416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0" algn="l" defTabSz="914400" rtl="0" eaLnBrk="1" latinLnBrk="0" hangingPunct="1"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13C97F-6233-4E46-8C1E-DD84D8AE3A4D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khanacademy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Telecentros 3.0</a:t>
            </a:r>
            <a:endParaRPr lang="es-E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11"/>
          <a:stretch/>
        </p:blipFill>
        <p:spPr bwMode="auto">
          <a:xfrm>
            <a:off x="827584" y="274003"/>
            <a:ext cx="5751657" cy="389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99056" y="4481244"/>
            <a:ext cx="58326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0070C0"/>
                </a:solidFill>
              </a:rPr>
              <a:t>XI Encuentro Nacional de Telecentros</a:t>
            </a:r>
          </a:p>
          <a:p>
            <a:pPr algn="ctr"/>
            <a:r>
              <a:rPr lang="es-ES" sz="2400" b="1" dirty="0" smtClean="0">
                <a:solidFill>
                  <a:srgbClr val="0070C0"/>
                </a:solidFill>
              </a:rPr>
              <a:t>Paso de los Toros, Uruguay</a:t>
            </a:r>
            <a:r>
              <a:rPr lang="es-ES" sz="2400" b="1" dirty="0" smtClean="0">
                <a:solidFill>
                  <a:srgbClr val="0070C0"/>
                </a:solidFill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</a:rPr>
              <a:t>2013</a:t>
            </a:r>
          </a:p>
          <a:p>
            <a:pPr algn="ctr"/>
            <a:endParaRPr lang="es-E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343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texto"/>
          <p:cNvSpPr>
            <a:spLocks noGrp="1"/>
          </p:cNvSpPr>
          <p:nvPr>
            <p:ph type="body" sz="quarter" idx="13"/>
          </p:nvPr>
        </p:nvSpPr>
        <p:spPr>
          <a:xfrm>
            <a:off x="1907704" y="3861048"/>
            <a:ext cx="3200645" cy="1459767"/>
          </a:xfrm>
        </p:spPr>
        <p:txBody>
          <a:bodyPr>
            <a:normAutofit lnSpcReduction="10000"/>
          </a:bodyPr>
          <a:lstStyle/>
          <a:p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Buscando el ADN de los nuevos telecentros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2963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4656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Centros Tecnológicos Comunitarios, </a:t>
            </a:r>
            <a:r>
              <a:rPr lang="es-ES" dirty="0" err="1" smtClean="0"/>
              <a:t>Nucleos</a:t>
            </a:r>
            <a:r>
              <a:rPr lang="es-ES" dirty="0" smtClean="0"/>
              <a:t> de Acceso al Conocimiento, </a:t>
            </a:r>
            <a:r>
              <a:rPr lang="es-ES" dirty="0" err="1" smtClean="0"/>
              <a:t>Infocentros</a:t>
            </a:r>
            <a:r>
              <a:rPr lang="es-ES" dirty="0" smtClean="0"/>
              <a:t>, </a:t>
            </a:r>
            <a:r>
              <a:rPr lang="es-ES" dirty="0" smtClean="0"/>
              <a:t>Centros de Atención  al Ciudadano, </a:t>
            </a:r>
            <a:r>
              <a:rPr lang="es-ES" dirty="0" smtClean="0"/>
              <a:t>Cabinas Públicas…</a:t>
            </a:r>
          </a:p>
          <a:p>
            <a:endParaRPr lang="es-ES" dirty="0" smtClean="0"/>
          </a:p>
          <a:p>
            <a:r>
              <a:rPr lang="es-ES" dirty="0" smtClean="0"/>
              <a:t>Puerta de acceso tecnológico en un lugar</a:t>
            </a:r>
          </a:p>
          <a:p>
            <a:pPr lvl="1"/>
            <a:endParaRPr lang="es-ES" dirty="0" smtClean="0"/>
          </a:p>
          <a:p>
            <a:r>
              <a:rPr lang="es-ES" dirty="0" smtClean="0"/>
              <a:t>Un telecentro ofrece a su comunidad un servicio estable de acceso a la información y a las TIC </a:t>
            </a:r>
            <a:endParaRPr lang="es-ES" dirty="0"/>
          </a:p>
          <a:p>
            <a:pPr lvl="1"/>
            <a:endParaRPr lang="es-ES" dirty="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¿Cómo se llama un telecentro?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6876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6400800"/>
          </a:xfrm>
        </p:spPr>
        <p:txBody>
          <a:bodyPr>
            <a:normAutofit/>
          </a:bodyPr>
          <a:lstStyle/>
          <a:p>
            <a:r>
              <a:rPr lang="es-ES" dirty="0" smtClean="0"/>
              <a:t>Telecentros </a:t>
            </a:r>
            <a:r>
              <a:rPr lang="es-ES" dirty="0"/>
              <a:t>1.0: para conectarse a Internet</a:t>
            </a:r>
          </a:p>
          <a:p>
            <a:r>
              <a:rPr lang="es-ES" dirty="0" smtClean="0"/>
              <a:t>Telecentros 2.0</a:t>
            </a:r>
            <a:r>
              <a:rPr lang="es-ES" dirty="0"/>
              <a:t>: para obtener servicios</a:t>
            </a:r>
          </a:p>
          <a:p>
            <a:r>
              <a:rPr lang="es-ES" dirty="0" smtClean="0"/>
              <a:t>Telecentros 3.0</a:t>
            </a:r>
            <a:r>
              <a:rPr lang="es-ES" dirty="0"/>
              <a:t>: para la </a:t>
            </a:r>
            <a:r>
              <a:rPr lang="es-ES" dirty="0" smtClean="0"/>
              <a:t>innovación social </a:t>
            </a:r>
          </a:p>
          <a:p>
            <a:endParaRPr lang="es-ES" dirty="0"/>
          </a:p>
          <a:p>
            <a:r>
              <a:rPr lang="es-ES" dirty="0" smtClean="0"/>
              <a:t>Un telecentro 3.0 es un centro </a:t>
            </a:r>
            <a:r>
              <a:rPr lang="es-ES" dirty="0"/>
              <a:t>de desarrollo local donde las </a:t>
            </a:r>
            <a:r>
              <a:rPr lang="es-ES" dirty="0">
                <a:solidFill>
                  <a:srgbClr val="0070C0"/>
                </a:solidFill>
              </a:rPr>
              <a:t>personas </a:t>
            </a:r>
            <a:r>
              <a:rPr lang="es-ES" dirty="0" smtClean="0">
                <a:solidFill>
                  <a:srgbClr val="0070C0"/>
                </a:solidFill>
              </a:rPr>
              <a:t>conectan </a:t>
            </a:r>
            <a:r>
              <a:rPr lang="es-ES" dirty="0">
                <a:solidFill>
                  <a:srgbClr val="0070C0"/>
                </a:solidFill>
              </a:rPr>
              <a:t>con otras personas </a:t>
            </a:r>
            <a:r>
              <a:rPr lang="es-ES" dirty="0"/>
              <a:t>para buscar soluciones y </a:t>
            </a:r>
            <a:r>
              <a:rPr lang="es-ES" dirty="0" smtClean="0"/>
              <a:t>oportunidades aprovechando las posibilidades de las TIC</a:t>
            </a:r>
            <a:endParaRPr lang="es-ES" dirty="0"/>
          </a:p>
          <a:p>
            <a:endParaRPr lang="es-ES" dirty="0" smtClean="0"/>
          </a:p>
          <a:p>
            <a:r>
              <a:rPr lang="es-ES" dirty="0" smtClean="0"/>
              <a:t>Telecentro 3-D - realidad física</a:t>
            </a:r>
          </a:p>
          <a:p>
            <a:pPr lvl="1"/>
            <a:r>
              <a:rPr lang="es-ES" dirty="0" smtClean="0"/>
              <a:t>Telecentro 2-D - las pantallas </a:t>
            </a:r>
            <a:endParaRPr lang="es-ES" dirty="0" smtClean="0"/>
          </a:p>
          <a:p>
            <a:pPr lvl="1"/>
            <a:endParaRPr lang="es-ES" dirty="0" smtClean="0"/>
          </a:p>
          <a:p>
            <a:r>
              <a:rPr lang="es-ES" dirty="0" smtClean="0"/>
              <a:t>Espacios </a:t>
            </a:r>
            <a:r>
              <a:rPr lang="es-ES" dirty="0"/>
              <a:t>acogedores y </a:t>
            </a:r>
            <a:r>
              <a:rPr lang="es-ES" dirty="0" smtClean="0"/>
              <a:t>cómodos</a:t>
            </a:r>
          </a:p>
          <a:p>
            <a:endParaRPr lang="es-ES" dirty="0"/>
          </a:p>
          <a:p>
            <a:r>
              <a:rPr lang="es-ES" dirty="0"/>
              <a:t>La nueva institución social del siglo XXI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087631" y="331642"/>
            <a:ext cx="2819400" cy="3031232"/>
          </a:xfrm>
        </p:spPr>
        <p:txBody>
          <a:bodyPr/>
          <a:lstStyle/>
          <a:p>
            <a:r>
              <a:rPr lang="es-ES" dirty="0" smtClean="0"/>
              <a:t>Evolución de los telecentros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226" y="4005064"/>
            <a:ext cx="4858774" cy="211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323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i="1" dirty="0" err="1" smtClean="0"/>
              <a:t>Flipping</a:t>
            </a:r>
            <a:r>
              <a:rPr lang="es-ES" dirty="0" smtClean="0"/>
              <a:t> telecentro</a:t>
            </a:r>
          </a:p>
          <a:p>
            <a:pPr marL="365760" lvl="2"/>
            <a:r>
              <a:rPr lang="es-ES" dirty="0" smtClean="0"/>
              <a:t>Adiós a las  ‘clases magistrales’…?</a:t>
            </a:r>
            <a:endParaRPr lang="es-ES" dirty="0"/>
          </a:p>
          <a:p>
            <a:pPr lvl="1"/>
            <a:r>
              <a:rPr lang="es-ES" dirty="0" smtClean="0"/>
              <a:t>Conceptos </a:t>
            </a:r>
            <a:r>
              <a:rPr lang="es-ES" dirty="0" smtClean="0"/>
              <a:t>básicos se adquieren fuera del </a:t>
            </a:r>
            <a:r>
              <a:rPr lang="es-ES" dirty="0" smtClean="0"/>
              <a:t>TC</a:t>
            </a:r>
          </a:p>
          <a:p>
            <a:pPr lvl="1"/>
            <a:r>
              <a:rPr lang="es-ES" dirty="0" smtClean="0"/>
              <a:t>En </a:t>
            </a:r>
            <a:r>
              <a:rPr lang="es-ES" dirty="0" smtClean="0"/>
              <a:t>el TC se adquiere conocimiento, consultan dudas, experimentan, trabajan en equipo</a:t>
            </a:r>
          </a:p>
          <a:p>
            <a:pPr lvl="1"/>
            <a:r>
              <a:rPr lang="es-ES" dirty="0" smtClean="0"/>
              <a:t>Enfoque ‘</a:t>
            </a:r>
            <a:r>
              <a:rPr lang="es-ES" dirty="0" smtClean="0">
                <a:hlinkClick r:id="rId2"/>
              </a:rPr>
              <a:t>Academia Khan</a:t>
            </a:r>
            <a:r>
              <a:rPr lang="es-ES" dirty="0" smtClean="0"/>
              <a:t>’ 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¿</a:t>
            </a:r>
            <a:r>
              <a:rPr lang="es-ES" dirty="0"/>
              <a:t>TCs sin equipamiento?</a:t>
            </a:r>
          </a:p>
          <a:p>
            <a:pPr lvl="1"/>
            <a:r>
              <a:rPr lang="es-ES" dirty="0"/>
              <a:t>Trae los tuyos!</a:t>
            </a:r>
          </a:p>
          <a:p>
            <a:pPr lvl="1"/>
            <a:endParaRPr lang="es-ES" dirty="0"/>
          </a:p>
          <a:p>
            <a:r>
              <a:rPr lang="es-ES" dirty="0"/>
              <a:t>Clave: el espacio y los servicios</a:t>
            </a:r>
          </a:p>
          <a:p>
            <a:endParaRPr lang="es-ES" dirty="0"/>
          </a:p>
          <a:p>
            <a:r>
              <a:rPr lang="es-ES" dirty="0"/>
              <a:t>Entorno físico que favorece las relaciones sociales</a:t>
            </a:r>
          </a:p>
          <a:p>
            <a:pPr lvl="1"/>
            <a:endParaRPr lang="es-ES" dirty="0"/>
          </a:p>
          <a:p>
            <a:r>
              <a:rPr lang="es-ES" dirty="0" smtClean="0"/>
              <a:t>Buena </a:t>
            </a:r>
            <a:r>
              <a:rPr lang="es-ES" dirty="0"/>
              <a:t>conectividad</a:t>
            </a:r>
          </a:p>
          <a:p>
            <a:pPr lvl="1"/>
            <a:r>
              <a:rPr lang="es-ES" dirty="0"/>
              <a:t>servicios en la nube</a:t>
            </a:r>
          </a:p>
          <a:p>
            <a:pPr lvl="1"/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¿Le damos la vuelta al telecentro?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95328" y="5178732"/>
            <a:ext cx="6048672" cy="1679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817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38337"/>
            <a:ext cx="3657600" cy="5714999"/>
          </a:xfrm>
        </p:spPr>
        <p:txBody>
          <a:bodyPr>
            <a:noAutofit/>
          </a:bodyPr>
          <a:lstStyle/>
          <a:p>
            <a:r>
              <a:rPr lang="es-ES" sz="1300" dirty="0" smtClean="0"/>
              <a:t>Adaptación al contexto actual</a:t>
            </a:r>
          </a:p>
          <a:p>
            <a:r>
              <a:rPr lang="es-ES" sz="1300" dirty="0" smtClean="0"/>
              <a:t>Escuchando</a:t>
            </a:r>
            <a:r>
              <a:rPr lang="es-ES" sz="1300" dirty="0" smtClean="0"/>
              <a:t>, receptivo a los usuarios</a:t>
            </a:r>
          </a:p>
          <a:p>
            <a:r>
              <a:rPr lang="es-ES" sz="1300" dirty="0" smtClean="0"/>
              <a:t>Acceso a expertos </a:t>
            </a:r>
          </a:p>
          <a:p>
            <a:r>
              <a:rPr lang="es-ES" sz="1300" dirty="0"/>
              <a:t>Servicios, espacios, tecnologías, </a:t>
            </a:r>
            <a:r>
              <a:rPr lang="es-ES" sz="1300" dirty="0" smtClean="0"/>
              <a:t>capacitación</a:t>
            </a:r>
          </a:p>
          <a:p>
            <a:r>
              <a:rPr lang="es-ES" sz="1300" dirty="0" smtClean="0"/>
              <a:t>Alianzas </a:t>
            </a:r>
            <a:r>
              <a:rPr lang="es-ES" sz="1300" dirty="0"/>
              <a:t>(</a:t>
            </a:r>
            <a:r>
              <a:rPr lang="es-ES" sz="1300" dirty="0" err="1"/>
              <a:t>APPs</a:t>
            </a:r>
            <a:r>
              <a:rPr lang="es-ES" sz="1300" dirty="0"/>
              <a:t>)</a:t>
            </a:r>
          </a:p>
          <a:p>
            <a:r>
              <a:rPr lang="es-ES" sz="1300" dirty="0" smtClean="0"/>
              <a:t>E-Gestión </a:t>
            </a:r>
            <a:r>
              <a:rPr lang="es-ES" sz="1300" dirty="0" smtClean="0"/>
              <a:t>de los TCs – datos, estadísticas, ingresos, etc.</a:t>
            </a:r>
          </a:p>
          <a:p>
            <a:r>
              <a:rPr lang="es-ES" sz="1300" dirty="0" smtClean="0"/>
              <a:t>Telecentros en red (gestión en red, visión de red)</a:t>
            </a:r>
          </a:p>
          <a:p>
            <a:r>
              <a:rPr lang="es-ES" sz="1300" dirty="0" smtClean="0"/>
              <a:t>Ecosistemas de telecentros – integrando otros recursos del territorio </a:t>
            </a:r>
          </a:p>
          <a:p>
            <a:r>
              <a:rPr lang="es-ES" sz="1300" dirty="0" smtClean="0"/>
              <a:t>Fomentar la creatividad</a:t>
            </a:r>
          </a:p>
          <a:p>
            <a:r>
              <a:rPr lang="es-ES" sz="1300" dirty="0" smtClean="0"/>
              <a:t>Manejo de proyectos </a:t>
            </a:r>
          </a:p>
          <a:p>
            <a:r>
              <a:rPr lang="es-ES" sz="1300" dirty="0" smtClean="0"/>
              <a:t>Laboratorio de e-cosas</a:t>
            </a:r>
          </a:p>
          <a:p>
            <a:r>
              <a:rPr lang="es-ES" sz="1300" dirty="0" smtClean="0"/>
              <a:t>Incluye a las bibliotecas modernas (se </a:t>
            </a:r>
            <a:r>
              <a:rPr lang="es-ES" sz="1300" u="sng" dirty="0" smtClean="0"/>
              <a:t>permite</a:t>
            </a:r>
            <a:r>
              <a:rPr lang="es-ES" sz="1300" dirty="0" smtClean="0"/>
              <a:t> hablar!)</a:t>
            </a:r>
          </a:p>
          <a:p>
            <a:r>
              <a:rPr lang="es-ES" sz="1300" dirty="0" smtClean="0"/>
              <a:t>Zona de demostraciones</a:t>
            </a:r>
          </a:p>
          <a:p>
            <a:r>
              <a:rPr lang="es-ES" sz="1300" dirty="0" smtClean="0"/>
              <a:t>Telecentro móvil </a:t>
            </a:r>
          </a:p>
          <a:p>
            <a:r>
              <a:rPr lang="es-ES" sz="1300" dirty="0" err="1" smtClean="0"/>
              <a:t>Cibervoluntarios</a:t>
            </a:r>
            <a:r>
              <a:rPr lang="es-ES" sz="1300" dirty="0" smtClean="0"/>
              <a:t> – banco de tiempo</a:t>
            </a:r>
          </a:p>
          <a:p>
            <a:r>
              <a:rPr lang="es-ES" sz="1300" dirty="0" smtClean="0"/>
              <a:t>Software libre</a:t>
            </a:r>
          </a:p>
          <a:p>
            <a:r>
              <a:rPr lang="es-ES" sz="1300" dirty="0" smtClean="0"/>
              <a:t>Economía </a:t>
            </a:r>
            <a:r>
              <a:rPr lang="es-ES" sz="1300" dirty="0" smtClean="0"/>
              <a:t>local: e-comercio, publicidad, e-mercados, cooperación empresarial, orientación hacia el empleo</a:t>
            </a:r>
          </a:p>
          <a:p>
            <a:r>
              <a:rPr lang="es-ES" sz="1300" dirty="0" smtClean="0"/>
              <a:t>Ingresos multi-canal: servicios de valor agregado (asesoría), reciclado de tecnología, </a:t>
            </a:r>
            <a:r>
              <a:rPr lang="es-ES" sz="1300" dirty="0" err="1" smtClean="0"/>
              <a:t>vending</a:t>
            </a:r>
            <a:r>
              <a:rPr lang="es-ES" sz="1300" dirty="0" smtClean="0"/>
              <a:t>, seguros/bonos  TIC, compra de equipamiento</a:t>
            </a:r>
          </a:p>
          <a:p>
            <a:r>
              <a:rPr lang="es-ES" sz="1300" dirty="0" smtClean="0"/>
              <a:t>Dinamizador: emprendedor social</a:t>
            </a:r>
          </a:p>
          <a:p>
            <a:endParaRPr lang="es-ES" sz="1300" dirty="0"/>
          </a:p>
          <a:p>
            <a:endParaRPr lang="es-ES" sz="13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Diseñando telecentros 3.0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168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Aprender a programar como a escribir (con salida profesional)</a:t>
            </a:r>
          </a:p>
          <a:p>
            <a:r>
              <a:rPr lang="es-ES" dirty="0" smtClean="0"/>
              <a:t>Muchas acciones pequeñas, </a:t>
            </a:r>
            <a:r>
              <a:rPr lang="es-ES" dirty="0" err="1" smtClean="0"/>
              <a:t>viralizadas</a:t>
            </a:r>
            <a:r>
              <a:rPr lang="es-ES" dirty="0" smtClean="0"/>
              <a:t>, aprendiendo unos de otros, abajo a arriba</a:t>
            </a:r>
          </a:p>
          <a:p>
            <a:r>
              <a:rPr lang="es-AR" i="1" dirty="0" smtClean="0"/>
              <a:t>«¿</a:t>
            </a:r>
            <a:r>
              <a:rPr lang="es-AR" i="1" dirty="0"/>
              <a:t>Por qué los Telecentros no </a:t>
            </a:r>
            <a:r>
              <a:rPr lang="es-AR" i="1" dirty="0" smtClean="0"/>
              <a:t>recogen el </a:t>
            </a:r>
            <a:r>
              <a:rPr lang="es-AR" i="1" dirty="0"/>
              <a:t>testigo de ser un recurso </a:t>
            </a:r>
            <a:r>
              <a:rPr lang="es-AR" i="1" dirty="0" smtClean="0"/>
              <a:t>atractivo </a:t>
            </a:r>
            <a:r>
              <a:rPr lang="es-AR" i="1" dirty="0" smtClean="0"/>
              <a:t>para </a:t>
            </a:r>
            <a:r>
              <a:rPr lang="es-AR" i="1" dirty="0"/>
              <a:t>los jóvenes y se </a:t>
            </a:r>
            <a:r>
              <a:rPr lang="es-AR" i="1" dirty="0" smtClean="0"/>
              <a:t>desarrollan programas </a:t>
            </a:r>
            <a:r>
              <a:rPr lang="es-AR" i="1" dirty="0"/>
              <a:t>para atraer el interés </a:t>
            </a:r>
            <a:r>
              <a:rPr lang="es-AR" i="1" dirty="0" smtClean="0"/>
              <a:t>por programar </a:t>
            </a:r>
            <a:r>
              <a:rPr lang="es-AR" i="1" dirty="0"/>
              <a:t>y ser generadores </a:t>
            </a:r>
            <a:r>
              <a:rPr lang="es-AR" i="1" dirty="0" smtClean="0"/>
              <a:t>y </a:t>
            </a:r>
            <a:r>
              <a:rPr lang="es-ES" i="1" dirty="0" smtClean="0"/>
              <a:t>creadores </a:t>
            </a:r>
            <a:r>
              <a:rPr lang="es-ES" i="1" dirty="0"/>
              <a:t>de contenido </a:t>
            </a:r>
            <a:r>
              <a:rPr lang="es-ES" i="1" dirty="0" smtClean="0"/>
              <a:t>y aplicaciones?»</a:t>
            </a:r>
          </a:p>
          <a:p>
            <a:r>
              <a:rPr lang="es-ES" dirty="0" smtClean="0"/>
              <a:t>Orientación lúdica, desarrollo de la lógica</a:t>
            </a:r>
          </a:p>
          <a:p>
            <a:r>
              <a:rPr lang="es-ES" dirty="0" smtClean="0"/>
              <a:t>‘Cantera de programadores’</a:t>
            </a:r>
          </a:p>
          <a:p>
            <a:r>
              <a:rPr lang="es-ES" dirty="0" smtClean="0"/>
              <a:t>¿Laboratorios de Open Data?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Los Telecentros tienen el código de los jóvenes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2168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268760"/>
            <a:ext cx="4330824" cy="4525963"/>
          </a:xfrm>
        </p:spPr>
        <p:txBody>
          <a:bodyPr>
            <a:normAutofit fontScale="85000" lnSpcReduction="10000"/>
          </a:bodyPr>
          <a:lstStyle/>
          <a:p>
            <a:r>
              <a:rPr lang="es-ES" dirty="0"/>
              <a:t>Una institución local: espacios respetados, confiables, conocidos</a:t>
            </a:r>
          </a:p>
          <a:p>
            <a:r>
              <a:rPr lang="es-ES" dirty="0" smtClean="0"/>
              <a:t>+ 21.000 bibliotecas públicas en LAC</a:t>
            </a:r>
          </a:p>
          <a:p>
            <a:r>
              <a:rPr lang="es-ES" dirty="0" smtClean="0"/>
              <a:t>Poderosos mecanismos comunitarios de acceso a información, formación y conocimiento</a:t>
            </a:r>
          </a:p>
          <a:p>
            <a:r>
              <a:rPr lang="es-ES" dirty="0" smtClean="0"/>
              <a:t>Medellín: 60 bibliotecas con acceso gratuito a las TIC para todos los ciudadanos</a:t>
            </a:r>
          </a:p>
          <a:p>
            <a:r>
              <a:rPr lang="es-ES" dirty="0" smtClean="0"/>
              <a:t>Chile: </a:t>
            </a:r>
            <a:r>
              <a:rPr lang="es-ES" dirty="0" err="1" smtClean="0"/>
              <a:t>Biblioredes</a:t>
            </a:r>
            <a:r>
              <a:rPr lang="es-ES" dirty="0" smtClean="0"/>
              <a:t>, comunidades pobres y aisladas (412 bibliotecas, 18 </a:t>
            </a:r>
            <a:r>
              <a:rPr lang="es-ES" dirty="0" err="1" smtClean="0"/>
              <a:t>labs</a:t>
            </a:r>
            <a:r>
              <a:rPr lang="es-ES" dirty="0" smtClean="0"/>
              <a:t> de formación); 250.000 chilenos con nueva alfabetización digital</a:t>
            </a:r>
          </a:p>
          <a:p>
            <a:r>
              <a:rPr lang="es-ES" dirty="0" smtClean="0"/>
              <a:t>Las TIC son la clave para ‘Bibliotecas para el Desarrollo’</a:t>
            </a:r>
          </a:p>
          <a:p>
            <a:r>
              <a:rPr lang="es-ES" dirty="0" smtClean="0"/>
              <a:t>Recomendaciones:</a:t>
            </a:r>
          </a:p>
          <a:p>
            <a:pPr lvl="1"/>
            <a:r>
              <a:rPr lang="es-ES" dirty="0" smtClean="0"/>
              <a:t>Aliadas estratégicas de los gobiernos para el acceso a información</a:t>
            </a:r>
          </a:p>
          <a:p>
            <a:pPr lvl="1"/>
            <a:r>
              <a:rPr lang="es-ES" dirty="0" smtClean="0"/>
              <a:t>Canales de servicios sociales, fortalecimiento de capacidades</a:t>
            </a:r>
          </a:p>
          <a:p>
            <a:pPr lvl="1"/>
            <a:r>
              <a:rPr lang="es-ES" dirty="0" smtClean="0"/>
              <a:t>Aprovechar su existencia y ubicación</a:t>
            </a:r>
          </a:p>
          <a:p>
            <a:pPr lvl="1"/>
            <a:r>
              <a:rPr lang="es-ES" dirty="0" smtClean="0"/>
              <a:t>Fortalecer a los bibliotecarios como ‘</a:t>
            </a:r>
            <a:r>
              <a:rPr lang="es-ES" dirty="0" err="1" smtClean="0"/>
              <a:t>infomediarios</a:t>
            </a:r>
            <a:r>
              <a:rPr lang="es-ES" dirty="0" smtClean="0"/>
              <a:t>’ modernos</a:t>
            </a:r>
          </a:p>
          <a:p>
            <a:pPr lvl="1"/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54985" y="1988840"/>
            <a:ext cx="3168352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Bibliotecas públicas : ¿los telecentros de siempre?</a:t>
            </a:r>
            <a:endParaRPr lang="es-E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3861048"/>
            <a:ext cx="3117007" cy="2440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6200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texto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4618856" cy="1459767"/>
          </a:xfrm>
        </p:spPr>
        <p:txBody>
          <a:bodyPr>
            <a:normAutofit lnSpcReduction="10000"/>
          </a:bodyPr>
          <a:lstStyle/>
          <a:p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</a:rPr>
              <a:t>Telecentros 3.0: centros locales de innovación social</a:t>
            </a:r>
            <a:endParaRPr lang="es-E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4825165" cy="2754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242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>
                <a:solidFill>
                  <a:schemeClr val="tx1"/>
                </a:solidFill>
              </a:rPr>
              <a:t>La innovación </a:t>
            </a:r>
            <a:r>
              <a:rPr lang="es-AR" dirty="0" smtClean="0">
                <a:solidFill>
                  <a:schemeClr val="tx1"/>
                </a:solidFill>
              </a:rPr>
              <a:t>social:</a:t>
            </a:r>
          </a:p>
          <a:p>
            <a:pPr lvl="1"/>
            <a:r>
              <a:rPr lang="es-AR" dirty="0" smtClean="0">
                <a:solidFill>
                  <a:schemeClr val="tx1"/>
                </a:solidFill>
              </a:rPr>
              <a:t>responde </a:t>
            </a:r>
            <a:r>
              <a:rPr lang="es-AR" dirty="0">
                <a:solidFill>
                  <a:schemeClr val="tx1"/>
                </a:solidFill>
              </a:rPr>
              <a:t>a los problemas sociales con </a:t>
            </a:r>
            <a:r>
              <a:rPr lang="es-AR" dirty="0" smtClean="0">
                <a:solidFill>
                  <a:schemeClr val="tx1"/>
                </a:solidFill>
              </a:rPr>
              <a:t>nuevas soluciones</a:t>
            </a:r>
          </a:p>
          <a:p>
            <a:pPr lvl="1"/>
            <a:r>
              <a:rPr lang="es-AR" dirty="0" smtClean="0">
                <a:solidFill>
                  <a:schemeClr val="tx1"/>
                </a:solidFill>
              </a:rPr>
              <a:t>añade </a:t>
            </a:r>
            <a:r>
              <a:rPr lang="es-AR" dirty="0">
                <a:solidFill>
                  <a:schemeClr val="tx1"/>
                </a:solidFill>
              </a:rPr>
              <a:t>valor a las propuestas </a:t>
            </a:r>
            <a:r>
              <a:rPr lang="es-AR" dirty="0" smtClean="0">
                <a:solidFill>
                  <a:schemeClr val="tx1"/>
                </a:solidFill>
              </a:rPr>
              <a:t>existentes</a:t>
            </a:r>
          </a:p>
          <a:p>
            <a:pPr lvl="1"/>
            <a:r>
              <a:rPr lang="es-AR" dirty="0" smtClean="0">
                <a:solidFill>
                  <a:schemeClr val="tx1"/>
                </a:solidFill>
              </a:rPr>
              <a:t>propone transformaciones en la sociedad basadas en (i) impacto</a:t>
            </a:r>
            <a:r>
              <a:rPr lang="es-AR" dirty="0">
                <a:solidFill>
                  <a:schemeClr val="tx1"/>
                </a:solidFill>
              </a:rPr>
              <a:t>, </a:t>
            </a:r>
            <a:r>
              <a:rPr lang="es-AR" dirty="0" smtClean="0">
                <a:solidFill>
                  <a:schemeClr val="tx1"/>
                </a:solidFill>
              </a:rPr>
              <a:t>(ii) la </a:t>
            </a:r>
            <a:r>
              <a:rPr lang="es-AR" dirty="0">
                <a:solidFill>
                  <a:schemeClr val="tx1"/>
                </a:solidFill>
              </a:rPr>
              <a:t>economía de escala y </a:t>
            </a:r>
            <a:r>
              <a:rPr lang="es-AR" dirty="0" smtClean="0">
                <a:solidFill>
                  <a:schemeClr val="tx1"/>
                </a:solidFill>
              </a:rPr>
              <a:t>(iii) en </a:t>
            </a:r>
            <a:r>
              <a:rPr lang="es-AR" dirty="0">
                <a:solidFill>
                  <a:schemeClr val="tx1"/>
                </a:solidFill>
              </a:rPr>
              <a:t>la durabilidad de las soluciones </a:t>
            </a:r>
            <a:r>
              <a:rPr lang="es-AR" dirty="0" smtClean="0">
                <a:solidFill>
                  <a:schemeClr val="tx1"/>
                </a:solidFill>
              </a:rPr>
              <a:t>y de </a:t>
            </a:r>
            <a:r>
              <a:rPr lang="es-AR" dirty="0">
                <a:solidFill>
                  <a:schemeClr val="tx1"/>
                </a:solidFill>
              </a:rPr>
              <a:t>los </a:t>
            </a:r>
            <a:r>
              <a:rPr lang="es-AR" dirty="0" smtClean="0">
                <a:solidFill>
                  <a:schemeClr val="tx1"/>
                </a:solidFill>
              </a:rPr>
              <a:t>procesos</a:t>
            </a:r>
            <a:endParaRPr lang="es-AR" dirty="0">
              <a:solidFill>
                <a:schemeClr val="tx1"/>
              </a:solidFill>
            </a:endParaRPr>
          </a:p>
          <a:p>
            <a:r>
              <a:rPr lang="es-ES" dirty="0" smtClean="0"/>
              <a:t>Telecentros 3.0 como centros de Innovación Social (esp. en entornos rurales)</a:t>
            </a:r>
          </a:p>
          <a:p>
            <a:r>
              <a:rPr lang="es-ES" dirty="0" smtClean="0"/>
              <a:t>Cohesión territorial desde la innovación </a:t>
            </a:r>
          </a:p>
          <a:p>
            <a:r>
              <a:rPr lang="es-ES" dirty="0" smtClean="0"/>
              <a:t>Alfabetización digital… de empresas</a:t>
            </a:r>
          </a:p>
          <a:p>
            <a:r>
              <a:rPr lang="es-ES" dirty="0" smtClean="0"/>
              <a:t>Apropiación de las TIC para empoderar a las personas </a:t>
            </a:r>
          </a:p>
          <a:p>
            <a:r>
              <a:rPr lang="es-ES" dirty="0" smtClean="0"/>
              <a:t>Fusionar </a:t>
            </a:r>
            <a:r>
              <a:rPr lang="es-AR" dirty="0" smtClean="0"/>
              <a:t>pilares </a:t>
            </a:r>
            <a:r>
              <a:rPr lang="es-AR" dirty="0"/>
              <a:t>fundamentales de </a:t>
            </a:r>
            <a:r>
              <a:rPr lang="es-AR" dirty="0" smtClean="0"/>
              <a:t>alta prioridad </a:t>
            </a:r>
            <a:r>
              <a:rPr lang="es-AR" dirty="0"/>
              <a:t>política: </a:t>
            </a:r>
            <a:endParaRPr lang="es-AR" dirty="0" smtClean="0"/>
          </a:p>
          <a:p>
            <a:pPr lvl="1"/>
            <a:r>
              <a:rPr lang="es-AR" dirty="0" smtClean="0"/>
              <a:t>(</a:t>
            </a:r>
            <a:r>
              <a:rPr lang="es-AR" dirty="0"/>
              <a:t>i) cohesión territorial, (ii) políticas </a:t>
            </a:r>
            <a:r>
              <a:rPr lang="es-AR" dirty="0" smtClean="0"/>
              <a:t>de sociedad </a:t>
            </a:r>
            <a:r>
              <a:rPr lang="es-AR" dirty="0"/>
              <a:t>de la información: infraestructuras, (iii</a:t>
            </a:r>
            <a:r>
              <a:rPr lang="es-AR" dirty="0" smtClean="0"/>
              <a:t>) competencias </a:t>
            </a:r>
            <a:r>
              <a:rPr lang="es-AR" dirty="0"/>
              <a:t>tic, (iv) mejorar la productividad de </a:t>
            </a:r>
            <a:r>
              <a:rPr lang="es-AR" dirty="0" smtClean="0"/>
              <a:t>las personas</a:t>
            </a:r>
            <a:r>
              <a:rPr lang="es-AR" dirty="0"/>
              <a:t>, (v) apoyo a las microempresas y autónomos </a:t>
            </a:r>
            <a:r>
              <a:rPr lang="es-AR" dirty="0" smtClean="0"/>
              <a:t>a través </a:t>
            </a:r>
            <a:r>
              <a:rPr lang="es-AR" dirty="0"/>
              <a:t>de las TIC y (vi) empleo</a:t>
            </a:r>
            <a:r>
              <a:rPr lang="es-AR" dirty="0" smtClean="0"/>
              <a:t>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Telecentros: de la Sociedad de la Información a la Innovación Social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6100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Empresa social: busca un fin social a través de soluciones de </a:t>
            </a:r>
            <a:r>
              <a:rPr lang="es-ES" dirty="0" smtClean="0"/>
              <a:t>mercado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Telecentros: orientación </a:t>
            </a:r>
            <a:r>
              <a:rPr lang="es-ES" dirty="0" smtClean="0"/>
              <a:t>eminentemente </a:t>
            </a:r>
            <a:r>
              <a:rPr lang="es-ES" dirty="0" smtClean="0"/>
              <a:t>social</a:t>
            </a:r>
          </a:p>
          <a:p>
            <a:endParaRPr lang="es-ES" dirty="0" smtClean="0"/>
          </a:p>
          <a:p>
            <a:r>
              <a:rPr lang="es-ES" dirty="0"/>
              <a:t>Desafíos de sostenibilidad </a:t>
            </a:r>
            <a:r>
              <a:rPr lang="es-ES" dirty="0" smtClean="0"/>
              <a:t>económica</a:t>
            </a:r>
          </a:p>
          <a:p>
            <a:endParaRPr lang="es-ES" dirty="0"/>
          </a:p>
          <a:p>
            <a:r>
              <a:rPr lang="es-ES" dirty="0" smtClean="0"/>
              <a:t>No </a:t>
            </a:r>
            <a:r>
              <a:rPr lang="es-ES" dirty="0" smtClean="0"/>
              <a:t>excluye el Estado – servicios públicos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220072" y="764704"/>
            <a:ext cx="2819400" cy="1584176"/>
          </a:xfrm>
        </p:spPr>
        <p:txBody>
          <a:bodyPr>
            <a:normAutofit/>
          </a:bodyPr>
          <a:lstStyle/>
          <a:p>
            <a:r>
              <a:rPr lang="es-ES" dirty="0" smtClean="0"/>
              <a:t>Telecentros 3.0: modelos de </a:t>
            </a:r>
            <a:r>
              <a:rPr lang="es-ES" dirty="0" smtClean="0"/>
              <a:t>empresa social</a:t>
            </a:r>
            <a:endParaRPr lang="es-E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2492896"/>
            <a:ext cx="386718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238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smtClean="0"/>
              <a:t>Cada vez mayor la brecha entre oferta de servicios de e-gob y su uso</a:t>
            </a:r>
          </a:p>
          <a:p>
            <a:r>
              <a:rPr lang="es-ES" dirty="0" smtClean="0"/>
              <a:t>Dos barreras para estimular potencial de e-gob: brecha digital y motivación</a:t>
            </a:r>
          </a:p>
          <a:p>
            <a:r>
              <a:rPr lang="es-ES" dirty="0" smtClean="0"/>
              <a:t>TCs ayudan a reducir dichas barreras: (i) acceso; (ii) capilaridad; (iii) concientizar personalmente sobre e-gob; (iv) confianza en los dinamizadores</a:t>
            </a:r>
          </a:p>
          <a:p>
            <a:r>
              <a:rPr lang="es-ES" dirty="0" smtClean="0"/>
              <a:t>Contribución a sostenibilidad de TCs: (i) financiera, (ii) social, (iii) institucional</a:t>
            </a:r>
          </a:p>
          <a:p>
            <a:r>
              <a:rPr lang="es-AR" dirty="0" smtClean="0"/>
              <a:t>TCs en estrategias multi-canal de servicios </a:t>
            </a:r>
            <a:r>
              <a:rPr lang="es-AR" dirty="0"/>
              <a:t>de </a:t>
            </a:r>
            <a:r>
              <a:rPr lang="es-AR" dirty="0" smtClean="0"/>
              <a:t>e-gob:</a:t>
            </a:r>
          </a:p>
          <a:p>
            <a:pPr lvl="1"/>
            <a:r>
              <a:rPr lang="es-ES" dirty="0" smtClean="0"/>
              <a:t>1</a:t>
            </a:r>
            <a:r>
              <a:rPr lang="es-ES" dirty="0"/>
              <a:t>. Estudiar niveles de acceso </a:t>
            </a:r>
            <a:r>
              <a:rPr lang="es-ES" dirty="0" smtClean="0"/>
              <a:t>real a </a:t>
            </a:r>
            <a:r>
              <a:rPr lang="es-ES" dirty="0"/>
              <a:t>servicios e-gob a través </a:t>
            </a:r>
            <a:r>
              <a:rPr lang="es-ES" dirty="0" smtClean="0"/>
              <a:t>de TCs</a:t>
            </a:r>
          </a:p>
          <a:p>
            <a:pPr lvl="1"/>
            <a:r>
              <a:rPr lang="es-ES" dirty="0" smtClean="0"/>
              <a:t>2</a:t>
            </a:r>
            <a:r>
              <a:rPr lang="es-ES" dirty="0"/>
              <a:t>. </a:t>
            </a:r>
            <a:r>
              <a:rPr lang="es-ES" dirty="0" smtClean="0"/>
              <a:t>Introducir TCs en políticas y estrategias de e-gobernanza</a:t>
            </a:r>
          </a:p>
          <a:p>
            <a:pPr lvl="1"/>
            <a:r>
              <a:rPr lang="es-ES" dirty="0" smtClean="0"/>
              <a:t>3</a:t>
            </a:r>
            <a:r>
              <a:rPr lang="es-ES" dirty="0"/>
              <a:t>. Analizar buenas </a:t>
            </a:r>
            <a:r>
              <a:rPr lang="es-ES" dirty="0" smtClean="0"/>
              <a:t>prácticas</a:t>
            </a:r>
          </a:p>
          <a:p>
            <a:pPr lvl="1"/>
            <a:r>
              <a:rPr lang="es-AR" dirty="0" smtClean="0"/>
              <a:t>4</a:t>
            </a:r>
            <a:r>
              <a:rPr lang="es-AR" dirty="0"/>
              <a:t>. </a:t>
            </a:r>
            <a:r>
              <a:rPr lang="es-AR" dirty="0" smtClean="0"/>
              <a:t>Proyectos </a:t>
            </a:r>
            <a:r>
              <a:rPr lang="es-AR" dirty="0"/>
              <a:t>y campañas </a:t>
            </a:r>
            <a:r>
              <a:rPr lang="es-AR" dirty="0" smtClean="0"/>
              <a:t>a través de TCs                                                para acceder a servicios e-gob </a:t>
            </a:r>
            <a:endParaRPr lang="es-ES" dirty="0" smtClean="0"/>
          </a:p>
          <a:p>
            <a:endParaRPr lang="es-ES" dirty="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Telecentros y servicios de e-gobierno</a:t>
            </a:r>
            <a:endParaRPr lang="es-E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4365104"/>
            <a:ext cx="3522288" cy="204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7041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Grande</a:t>
            </a:r>
            <a:r>
              <a:rPr lang="es-ES" dirty="0" smtClean="0">
                <a:solidFill>
                  <a:srgbClr val="00B050"/>
                </a:solidFill>
              </a:rPr>
              <a:t>$</a:t>
            </a:r>
            <a:r>
              <a:rPr lang="es-ES" dirty="0" smtClean="0"/>
              <a:t> programa</a:t>
            </a:r>
            <a:r>
              <a:rPr lang="es-ES" dirty="0" smtClean="0">
                <a:solidFill>
                  <a:srgbClr val="00B050"/>
                </a:solidFill>
              </a:rPr>
              <a:t>$</a:t>
            </a:r>
            <a:r>
              <a:rPr lang="es-ES" dirty="0" smtClean="0"/>
              <a:t> </a:t>
            </a:r>
            <a:r>
              <a:rPr lang="es-ES" dirty="0" err="1" smtClean="0"/>
              <a:t>nacionale</a:t>
            </a:r>
            <a:r>
              <a:rPr lang="es-ES" dirty="0" smtClean="0">
                <a:solidFill>
                  <a:srgbClr val="00B050"/>
                </a:solidFill>
              </a:rPr>
              <a:t>$</a:t>
            </a:r>
            <a:r>
              <a:rPr lang="es-ES" dirty="0"/>
              <a:t> </a:t>
            </a:r>
            <a:r>
              <a:rPr lang="es-ES" dirty="0" smtClean="0"/>
              <a:t>de </a:t>
            </a:r>
            <a:r>
              <a:rPr lang="es-ES" dirty="0" smtClean="0"/>
              <a:t>integración tecnológica en las escuelas: objetivos educativos y </a:t>
            </a:r>
            <a:r>
              <a:rPr lang="es-ES" b="1" dirty="0" smtClean="0">
                <a:solidFill>
                  <a:schemeClr val="bg1">
                    <a:lumMod val="65000"/>
                  </a:schemeClr>
                </a:solidFill>
              </a:rPr>
              <a:t>sociales</a:t>
            </a:r>
          </a:p>
          <a:p>
            <a:pPr lvl="1"/>
            <a:r>
              <a:rPr lang="es-ES" dirty="0" smtClean="0"/>
              <a:t>Pero carecen </a:t>
            </a:r>
            <a:r>
              <a:rPr lang="es-ES" dirty="0"/>
              <a:t>de actividades específicamente orientadas hacia el impacto social</a:t>
            </a:r>
          </a:p>
          <a:p>
            <a:r>
              <a:rPr lang="es-ES" dirty="0" smtClean="0"/>
              <a:t>TCs: estimular inclusión socio-digital de familias y comunidades en dichos programas</a:t>
            </a:r>
          </a:p>
          <a:p>
            <a:r>
              <a:rPr lang="es-ES" dirty="0" smtClean="0"/>
              <a:t>Evaluaciones (Plan Ceibal) recomiendan avanzar en el trabajo a nivel local con las familias y comunidades donde llegan las netbooks</a:t>
            </a:r>
          </a:p>
          <a:p>
            <a:pPr lvl="1"/>
            <a:r>
              <a:rPr lang="es-AR" dirty="0" smtClean="0"/>
              <a:t>Mejor funcionamiento de programas 1:1, al </a:t>
            </a:r>
            <a:r>
              <a:rPr lang="es-AR" dirty="0"/>
              <a:t>estimular la vinculación de la comunidad y </a:t>
            </a:r>
            <a:r>
              <a:rPr lang="es-AR" dirty="0" smtClean="0"/>
              <a:t>familias con </a:t>
            </a:r>
            <a:r>
              <a:rPr lang="es-AR" dirty="0"/>
              <a:t>las escuelas en un periodo de marcados </a:t>
            </a:r>
            <a:r>
              <a:rPr lang="es-AR" dirty="0" smtClean="0"/>
              <a:t>cambios </a:t>
            </a:r>
            <a:r>
              <a:rPr lang="es-ES" dirty="0" smtClean="0"/>
              <a:t>pedagógicos.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Telecentros, TICs y Educación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9193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40152" y="2348880"/>
            <a:ext cx="2756992" cy="1368152"/>
          </a:xfrm>
        </p:spPr>
        <p:txBody>
          <a:bodyPr>
            <a:normAutofit/>
          </a:bodyPr>
          <a:lstStyle/>
          <a:p>
            <a:r>
              <a:rPr lang="es-ES" dirty="0" smtClean="0"/>
              <a:t>Telecentros, TICs y Educación (II)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787196"/>
              </p:ext>
            </p:extLst>
          </p:nvPr>
        </p:nvGraphicFramePr>
        <p:xfrm>
          <a:off x="539552" y="836712"/>
          <a:ext cx="5184576" cy="4968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2592288"/>
              </a:tblGrid>
              <a:tr h="34347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De</a:t>
                      </a:r>
                      <a:r>
                        <a:rPr lang="es-ES" sz="1400" baseline="0" dirty="0" smtClean="0"/>
                        <a:t> TCs a escuelas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De escuelas</a:t>
                      </a:r>
                      <a:r>
                        <a:rPr lang="es-ES" sz="1400" baseline="0" dirty="0" smtClean="0"/>
                        <a:t> a TCs</a:t>
                      </a:r>
                      <a:endParaRPr lang="es-ES" sz="1400" dirty="0"/>
                    </a:p>
                  </a:txBody>
                  <a:tcPr/>
                </a:tc>
              </a:tr>
              <a:tr h="34347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Formación de docentes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Voluntarios escolares</a:t>
                      </a:r>
                      <a:r>
                        <a:rPr lang="es-ES" sz="1400" baseline="0" dirty="0" smtClean="0"/>
                        <a:t> en TCs</a:t>
                      </a:r>
                      <a:endParaRPr lang="es-ES" sz="1400" dirty="0"/>
                    </a:p>
                  </a:txBody>
                  <a:tcPr/>
                </a:tc>
              </a:tr>
              <a:tr h="536378">
                <a:tc>
                  <a:txBody>
                    <a:bodyPr/>
                    <a:lstStyle/>
                    <a:p>
                      <a:r>
                        <a:rPr lang="es-ES" sz="1400" dirty="0" err="1" smtClean="0"/>
                        <a:t>Labs</a:t>
                      </a:r>
                      <a:r>
                        <a:rPr lang="es-ES" sz="1400" dirty="0" smtClean="0"/>
                        <a:t> sociales para chicos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TCs</a:t>
                      </a:r>
                      <a:r>
                        <a:rPr lang="es-ES" sz="1400" baseline="0" dirty="0" smtClean="0"/>
                        <a:t> en escuelas (fuera del horario escolar)</a:t>
                      </a:r>
                      <a:endParaRPr lang="es-ES" sz="1400" dirty="0"/>
                    </a:p>
                  </a:txBody>
                  <a:tcPr/>
                </a:tc>
              </a:tr>
              <a:tr h="536378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Formación de técnicos TIC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Curso a dinamizadores sobre TICs y Educación</a:t>
                      </a:r>
                      <a:endParaRPr lang="es-ES" sz="1400" dirty="0"/>
                    </a:p>
                  </a:txBody>
                  <a:tcPr/>
                </a:tc>
              </a:tr>
              <a:tr h="536378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Tutorización</a:t>
                      </a:r>
                      <a:r>
                        <a:rPr lang="es-ES" sz="1400" baseline="0" dirty="0" smtClean="0"/>
                        <a:t> de proyectos TIC escolares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Prácticas</a:t>
                      </a:r>
                      <a:r>
                        <a:rPr lang="es-ES" sz="1400" baseline="0" dirty="0" smtClean="0"/>
                        <a:t> de jóvenes docentes en la dinamización de TCs</a:t>
                      </a:r>
                      <a:endParaRPr lang="es-ES" sz="1400" dirty="0"/>
                    </a:p>
                  </a:txBody>
                  <a:tcPr/>
                </a:tc>
              </a:tr>
              <a:tr h="762221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Concientización hacia</a:t>
                      </a:r>
                      <a:r>
                        <a:rPr lang="es-ES" sz="1400" baseline="0" dirty="0" smtClean="0"/>
                        <a:t> padres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Canalizar inputs desde TCs a políticas públicas (a </a:t>
                      </a:r>
                      <a:r>
                        <a:rPr lang="es-ES" sz="1400" dirty="0" err="1" smtClean="0"/>
                        <a:t>traves</a:t>
                      </a:r>
                      <a:r>
                        <a:rPr lang="es-ES" sz="1400" baseline="0" dirty="0" smtClean="0"/>
                        <a:t> de programa 1:1)</a:t>
                      </a:r>
                      <a:endParaRPr lang="es-ES" sz="1400" dirty="0"/>
                    </a:p>
                  </a:txBody>
                  <a:tcPr/>
                </a:tc>
              </a:tr>
              <a:tr h="536378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Vínculos estudiantes</a:t>
                      </a:r>
                      <a:r>
                        <a:rPr lang="es-ES" sz="1400" baseline="0" dirty="0" smtClean="0"/>
                        <a:t> - abuelos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Involucrar a alumnos</a:t>
                      </a:r>
                      <a:r>
                        <a:rPr lang="es-ES" sz="1400" baseline="0" dirty="0" smtClean="0"/>
                        <a:t> y docentes en Consejo Directivo del TC </a:t>
                      </a:r>
                      <a:endParaRPr lang="es-ES" sz="1400" dirty="0"/>
                    </a:p>
                  </a:txBody>
                  <a:tcPr/>
                </a:tc>
              </a:tr>
              <a:tr h="34347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Proyectos comunitarios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</a:tr>
              <a:tr h="34347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Barrio-hacking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</a:tr>
              <a:tr h="34347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Campeonato</a:t>
                      </a:r>
                      <a:r>
                        <a:rPr lang="es-ES" sz="1400" baseline="0" dirty="0" smtClean="0"/>
                        <a:t> de juegos digitales</a:t>
                      </a:r>
                      <a:endParaRPr lang="es-E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</a:tr>
              <a:tr h="34347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Red TCs-escuelas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1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AR" dirty="0" smtClean="0"/>
              <a:t>El concepto de ‘</a:t>
            </a:r>
            <a:r>
              <a:rPr lang="es-AR" dirty="0"/>
              <a:t>Apertura’ favorece:</a:t>
            </a:r>
          </a:p>
          <a:p>
            <a:pPr lvl="1"/>
            <a:r>
              <a:rPr lang="es-AR" dirty="0" smtClean="0"/>
              <a:t>Un acceso </a:t>
            </a:r>
            <a:r>
              <a:rPr lang="es-AR" dirty="0"/>
              <a:t>universal </a:t>
            </a:r>
            <a:r>
              <a:rPr lang="es-AR" dirty="0" smtClean="0"/>
              <a:t>vs. acceso </a:t>
            </a:r>
            <a:r>
              <a:rPr lang="es-AR" dirty="0"/>
              <a:t>restringido.</a:t>
            </a:r>
          </a:p>
          <a:p>
            <a:pPr lvl="1"/>
            <a:r>
              <a:rPr lang="es-AR" dirty="0" smtClean="0"/>
              <a:t>La participación  </a:t>
            </a:r>
            <a:r>
              <a:rPr lang="es-AR" dirty="0"/>
              <a:t>universal </a:t>
            </a:r>
            <a:r>
              <a:rPr lang="es-AR" dirty="0" smtClean="0"/>
              <a:t>vs. participación  restringida (en  </a:t>
            </a:r>
            <a:r>
              <a:rPr lang="es-AR" dirty="0"/>
              <a:t>grupos/entidades formales e </a:t>
            </a:r>
            <a:r>
              <a:rPr lang="es-AR" dirty="0" smtClean="0"/>
              <a:t>informales).</a:t>
            </a:r>
            <a:endParaRPr lang="es-AR" dirty="0"/>
          </a:p>
          <a:p>
            <a:pPr lvl="1"/>
            <a:r>
              <a:rPr lang="es-AR" dirty="0"/>
              <a:t>Producción colaborativa </a:t>
            </a:r>
            <a:r>
              <a:rPr lang="es-AR" dirty="0" smtClean="0"/>
              <a:t>vs. producción </a:t>
            </a:r>
            <a:r>
              <a:rPr lang="es-AR" dirty="0"/>
              <a:t>centralizada</a:t>
            </a:r>
            <a:r>
              <a:rPr lang="es-AR" dirty="0" smtClean="0"/>
              <a:t>.</a:t>
            </a:r>
            <a:r>
              <a:rPr lang="es-AR" dirty="0"/>
              <a:t> </a:t>
            </a:r>
            <a:endParaRPr lang="es-AR" dirty="0" smtClean="0"/>
          </a:p>
          <a:p>
            <a:pPr lvl="1"/>
            <a:r>
              <a:rPr lang="es-AR" dirty="0" err="1" smtClean="0"/>
              <a:t>Ej</a:t>
            </a:r>
            <a:r>
              <a:rPr lang="es-AR" dirty="0" smtClean="0"/>
              <a:t>: procesos </a:t>
            </a:r>
            <a:r>
              <a:rPr lang="es-AR" dirty="0"/>
              <a:t>de creación de software libre</a:t>
            </a:r>
          </a:p>
          <a:p>
            <a:pPr lvl="1"/>
            <a:endParaRPr lang="es-AR" dirty="0"/>
          </a:p>
          <a:p>
            <a:r>
              <a:rPr lang="es-ES" dirty="0" smtClean="0"/>
              <a:t>Desarrollo Abierto: </a:t>
            </a:r>
            <a:r>
              <a:rPr lang="es-ES" dirty="0"/>
              <a:t>procesos de </a:t>
            </a:r>
            <a:r>
              <a:rPr lang="es-ES" dirty="0" smtClean="0"/>
              <a:t>desarrollo </a:t>
            </a:r>
            <a:r>
              <a:rPr lang="es-AR" dirty="0" smtClean="0"/>
              <a:t>que </a:t>
            </a:r>
            <a:r>
              <a:rPr lang="es-AR" dirty="0"/>
              <a:t>permite </a:t>
            </a:r>
            <a:r>
              <a:rPr lang="es-AR" b="1" dirty="0"/>
              <a:t>participar </a:t>
            </a:r>
            <a:r>
              <a:rPr lang="es-AR" dirty="0"/>
              <a:t>a más </a:t>
            </a:r>
            <a:r>
              <a:rPr lang="es-AR" dirty="0" smtClean="0"/>
              <a:t>personas/</a:t>
            </a:r>
            <a:r>
              <a:rPr lang="es-ES" dirty="0" smtClean="0"/>
              <a:t>entidades </a:t>
            </a:r>
            <a:r>
              <a:rPr lang="es-ES" dirty="0"/>
              <a:t>para cambio positivos, a través </a:t>
            </a:r>
            <a:r>
              <a:rPr lang="es-ES" dirty="0" smtClean="0"/>
              <a:t>de </a:t>
            </a:r>
            <a:r>
              <a:rPr lang="es-AR" dirty="0" smtClean="0"/>
              <a:t>mejor </a:t>
            </a:r>
            <a:r>
              <a:rPr lang="es-AR" b="1" dirty="0"/>
              <a:t>acceso </a:t>
            </a:r>
            <a:r>
              <a:rPr lang="es-AR" dirty="0"/>
              <a:t>a información y las TIC, </a:t>
            </a:r>
            <a:r>
              <a:rPr lang="es-AR" dirty="0" smtClean="0"/>
              <a:t>y </a:t>
            </a:r>
            <a:r>
              <a:rPr lang="es-ES" dirty="0" smtClean="0"/>
              <a:t>utilizando </a:t>
            </a:r>
            <a:r>
              <a:rPr lang="es-ES" dirty="0"/>
              <a:t>enfoques </a:t>
            </a:r>
            <a:r>
              <a:rPr lang="es-ES" b="1" dirty="0"/>
              <a:t>colaborativos </a:t>
            </a:r>
            <a:r>
              <a:rPr lang="es-ES" dirty="0"/>
              <a:t>a través </a:t>
            </a:r>
            <a:r>
              <a:rPr lang="es-ES" dirty="0" smtClean="0"/>
              <a:t>de redes.</a:t>
            </a:r>
          </a:p>
          <a:p>
            <a:endParaRPr lang="es-ES" dirty="0" smtClean="0"/>
          </a:p>
          <a:p>
            <a:r>
              <a:rPr lang="es-AR" dirty="0"/>
              <a:t>Telecentros </a:t>
            </a:r>
            <a:r>
              <a:rPr lang="es-AR" dirty="0" smtClean="0"/>
              <a:t>3.0 como instrumentos de un Desarrollo Abierto: </a:t>
            </a:r>
            <a:endParaRPr lang="es-AR" dirty="0" smtClean="0"/>
          </a:p>
          <a:p>
            <a:pPr lvl="1"/>
            <a:r>
              <a:rPr lang="es-AR" sz="1800" b="1" dirty="0" smtClean="0">
                <a:solidFill>
                  <a:srgbClr val="0070C0"/>
                </a:solidFill>
              </a:rPr>
              <a:t>Acceso</a:t>
            </a:r>
            <a:r>
              <a:rPr lang="es-AR" sz="1800" b="1" dirty="0">
                <a:solidFill>
                  <a:srgbClr val="0070C0"/>
                </a:solidFill>
              </a:rPr>
              <a:t>,</a:t>
            </a:r>
            <a:r>
              <a:rPr lang="es-AR" sz="1800" dirty="0"/>
              <a:t> </a:t>
            </a:r>
            <a:endParaRPr lang="es-AR" sz="1800" dirty="0" smtClean="0"/>
          </a:p>
          <a:p>
            <a:pPr lvl="1"/>
            <a:r>
              <a:rPr lang="es-AR" sz="1800" b="1" dirty="0" smtClean="0">
                <a:solidFill>
                  <a:srgbClr val="0070C0"/>
                </a:solidFill>
              </a:rPr>
              <a:t>Participación</a:t>
            </a:r>
            <a:r>
              <a:rPr lang="es-AR" sz="1800" dirty="0" smtClean="0"/>
              <a:t> </a:t>
            </a:r>
            <a:r>
              <a:rPr lang="es-AR" sz="1800" dirty="0"/>
              <a:t>(ciudadana; Open </a:t>
            </a:r>
            <a:r>
              <a:rPr lang="es-AR" sz="1800" dirty="0" smtClean="0"/>
              <a:t>Gov)</a:t>
            </a:r>
          </a:p>
          <a:p>
            <a:pPr lvl="1"/>
            <a:r>
              <a:rPr lang="es-AR" sz="1800" b="1" dirty="0" smtClean="0">
                <a:solidFill>
                  <a:srgbClr val="0070C0"/>
                </a:solidFill>
              </a:rPr>
              <a:t>Colaboración</a:t>
            </a:r>
            <a:r>
              <a:rPr lang="es-AR" sz="1800" dirty="0" smtClean="0">
                <a:solidFill>
                  <a:srgbClr val="0070C0"/>
                </a:solidFill>
              </a:rPr>
              <a:t> </a:t>
            </a:r>
            <a:r>
              <a:rPr lang="es-AR" sz="1800" dirty="0"/>
              <a:t>(TCs P2P, inter-TC)</a:t>
            </a:r>
          </a:p>
          <a:p>
            <a:endParaRPr lang="es-AR" dirty="0" smtClean="0"/>
          </a:p>
          <a:p>
            <a:r>
              <a:rPr lang="es-AR" dirty="0" err="1" smtClean="0"/>
              <a:t>Ej</a:t>
            </a:r>
            <a:r>
              <a:rPr lang="es-AR" dirty="0" smtClean="0"/>
              <a:t>: Plataformas de </a:t>
            </a:r>
            <a:r>
              <a:rPr lang="es-AR" i="1" dirty="0" err="1" smtClean="0"/>
              <a:t>crowdsourcing</a:t>
            </a:r>
            <a:r>
              <a:rPr lang="es-AR" i="1" dirty="0" smtClean="0"/>
              <a:t> </a:t>
            </a:r>
            <a:r>
              <a:rPr lang="es-AR" dirty="0" smtClean="0"/>
              <a:t>(</a:t>
            </a:r>
            <a:r>
              <a:rPr lang="es-AR" dirty="0" err="1" smtClean="0"/>
              <a:t>Ushahidi</a:t>
            </a:r>
            <a:r>
              <a:rPr lang="es-AR" dirty="0" smtClean="0"/>
              <a:t>, Goteo.org, Change.org, </a:t>
            </a:r>
            <a:r>
              <a:rPr lang="es-AR" dirty="0" err="1" smtClean="0"/>
              <a:t>Galaxyzoo</a:t>
            </a:r>
            <a:r>
              <a:rPr lang="es-AR" dirty="0" smtClean="0"/>
              <a:t>)</a:t>
            </a:r>
          </a:p>
          <a:p>
            <a:endParaRPr lang="es-AR" dirty="0" smtClean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Telecentros 3.0 y Desarrollo Abierto</a:t>
            </a:r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60648"/>
            <a:ext cx="3632380" cy="234563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0" t="22404" r="15807"/>
          <a:stretch/>
        </p:blipFill>
        <p:spPr>
          <a:xfrm>
            <a:off x="4716016" y="4005064"/>
            <a:ext cx="356037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94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texto"/>
          <p:cNvSpPr>
            <a:spLocks noGrp="1"/>
          </p:cNvSpPr>
          <p:nvPr>
            <p:ph type="body" sz="quarter" idx="13"/>
          </p:nvPr>
        </p:nvSpPr>
        <p:spPr>
          <a:xfrm>
            <a:off x="395536" y="4149080"/>
            <a:ext cx="6274087" cy="1500187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Produciendo con los telecentros 3.0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680520" cy="3220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4940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Cambiar el chip de los TCs: del ciudadano usuario                                                            a la empresa</a:t>
            </a:r>
          </a:p>
          <a:p>
            <a:pPr lvl="1"/>
            <a:r>
              <a:rPr lang="es-ES" dirty="0" smtClean="0"/>
              <a:t>Pymes, microempresas de sectores tradicionales; autónomos</a:t>
            </a:r>
          </a:p>
          <a:p>
            <a:r>
              <a:rPr lang="es-ES" dirty="0" smtClean="0"/>
              <a:t>Brecha digital – sólo el comienzo</a:t>
            </a:r>
          </a:p>
          <a:p>
            <a:r>
              <a:rPr lang="es-ES" dirty="0" smtClean="0"/>
              <a:t>TCs: aceleradores de las micro-pymes en procesos de apropiación de las TIC – hacia la productividad/competitividad</a:t>
            </a:r>
          </a:p>
          <a:p>
            <a:pPr lvl="1"/>
            <a:r>
              <a:rPr lang="es-ES" dirty="0" smtClean="0"/>
              <a:t>Vigilancia de mercado</a:t>
            </a:r>
          </a:p>
          <a:p>
            <a:pPr lvl="1"/>
            <a:r>
              <a:rPr lang="es-ES" dirty="0" smtClean="0"/>
              <a:t>Servicios en la nube</a:t>
            </a:r>
          </a:p>
          <a:p>
            <a:pPr lvl="1"/>
            <a:r>
              <a:rPr lang="es-ES" dirty="0" smtClean="0"/>
              <a:t>Marketing móvil (y en redes sociales)</a:t>
            </a:r>
          </a:p>
          <a:p>
            <a:pPr lvl="1"/>
            <a:r>
              <a:rPr lang="es-ES" dirty="0" smtClean="0"/>
              <a:t>e-Comercio</a:t>
            </a:r>
          </a:p>
          <a:p>
            <a:pPr lvl="1"/>
            <a:r>
              <a:rPr lang="es-ES" dirty="0" smtClean="0"/>
              <a:t>Modernizar la gestión de la empresa</a:t>
            </a:r>
          </a:p>
          <a:p>
            <a:pPr lvl="1"/>
            <a:r>
              <a:rPr lang="es-ES" dirty="0" smtClean="0"/>
              <a:t>Fomentar el </a:t>
            </a:r>
            <a:r>
              <a:rPr lang="es-ES" i="1" dirty="0" err="1" smtClean="0"/>
              <a:t>networking</a:t>
            </a:r>
            <a:r>
              <a:rPr lang="es-ES" dirty="0" smtClean="0"/>
              <a:t> con otras empresas</a:t>
            </a:r>
          </a:p>
          <a:p>
            <a:r>
              <a:rPr lang="es-ES" dirty="0" smtClean="0"/>
              <a:t>Ayudan a mantener actividad en zonas rurales                                                              (evitar éxodos urbanos)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4048" y="476672"/>
            <a:ext cx="2819400" cy="3366699"/>
          </a:xfrm>
        </p:spPr>
        <p:txBody>
          <a:bodyPr>
            <a:normAutofit/>
          </a:bodyPr>
          <a:lstStyle/>
          <a:p>
            <a:r>
              <a:rPr lang="es-ES" dirty="0" smtClean="0"/>
              <a:t>Telecentros 3.0 </a:t>
            </a:r>
            <a:r>
              <a:rPr lang="es-ES" dirty="0" smtClean="0"/>
              <a:t>como aliados de la economía digital en el ámbito rural</a:t>
            </a:r>
            <a:endParaRPr lang="es-E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0737"/>
          <a:stretch/>
        </p:blipFill>
        <p:spPr bwMode="auto">
          <a:xfrm>
            <a:off x="6444208" y="3240013"/>
            <a:ext cx="2179629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2168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Transformación de TCs: pensar más en </a:t>
            </a:r>
            <a:r>
              <a:rPr lang="es-ES" dirty="0" smtClean="0"/>
              <a:t>su funcionalidad que en su </a:t>
            </a:r>
            <a:r>
              <a:rPr lang="es-ES" dirty="0" smtClean="0"/>
              <a:t> estructura </a:t>
            </a:r>
            <a:r>
              <a:rPr lang="es-ES" dirty="0" err="1" smtClean="0"/>
              <a:t>fisica</a:t>
            </a:r>
            <a:r>
              <a:rPr lang="es-ES" dirty="0" smtClean="0"/>
              <a:t> </a:t>
            </a:r>
            <a:endParaRPr lang="es-ES" dirty="0" smtClean="0"/>
          </a:p>
          <a:p>
            <a:pPr lvl="1"/>
            <a:r>
              <a:rPr lang="es-ES" dirty="0" smtClean="0"/>
              <a:t>Proveer competencias de forma económica y cercana</a:t>
            </a:r>
          </a:p>
          <a:p>
            <a:pPr lvl="1"/>
            <a:r>
              <a:rPr lang="es-ES" dirty="0" smtClean="0"/>
              <a:t>Capacidad institucional de uso de las TIC</a:t>
            </a:r>
          </a:p>
          <a:p>
            <a:r>
              <a:rPr lang="es-ES" dirty="0" smtClean="0"/>
              <a:t>TC virtual: alojados en una entidad huésped</a:t>
            </a:r>
          </a:p>
          <a:p>
            <a:r>
              <a:rPr lang="es-ES" dirty="0" smtClean="0"/>
              <a:t>Poca capacidad de pequeños empresarios sobre TICs: no conocen ni herramientas ni beneficios</a:t>
            </a:r>
          </a:p>
          <a:p>
            <a:pPr lvl="1"/>
            <a:r>
              <a:rPr lang="es-ES" dirty="0" smtClean="0"/>
              <a:t>El TC virtual proveería estos servicios de asesoría y facilitación, asequibles para micro-pymes</a:t>
            </a:r>
          </a:p>
          <a:p>
            <a:pPr lvl="1"/>
            <a:r>
              <a:rPr lang="es-ES" dirty="0" smtClean="0"/>
              <a:t>Oportunidad para mejor organización, productividad y competitividad de las micro-pymes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60032" y="2060848"/>
            <a:ext cx="3744416" cy="1944216"/>
          </a:xfrm>
        </p:spPr>
        <p:txBody>
          <a:bodyPr>
            <a:noAutofit/>
          </a:bodyPr>
          <a:lstStyle/>
          <a:p>
            <a:r>
              <a:rPr lang="es-ES" dirty="0" smtClean="0"/>
              <a:t>El Telecentro Virtual y las nuevas pymes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2168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Acabar con el telecentro ‘aula’</a:t>
            </a:r>
          </a:p>
          <a:p>
            <a:r>
              <a:rPr lang="es-ES" dirty="0" smtClean="0"/>
              <a:t>Para trabajar, es preciso confort</a:t>
            </a:r>
          </a:p>
          <a:p>
            <a:r>
              <a:rPr lang="es-ES" dirty="0" smtClean="0"/>
              <a:t>Ambiente heterogéneo, de movilidad, sin ‘anclajes’</a:t>
            </a:r>
          </a:p>
          <a:p>
            <a:r>
              <a:rPr lang="es-ES" dirty="0" smtClean="0"/>
              <a:t>Telecentros 3.0: </a:t>
            </a:r>
          </a:p>
          <a:p>
            <a:pPr lvl="1"/>
            <a:r>
              <a:rPr lang="es-ES" dirty="0" smtClean="0"/>
              <a:t>potencial para desarrollar proyectos conjuntos</a:t>
            </a:r>
          </a:p>
          <a:p>
            <a:pPr lvl="1"/>
            <a:r>
              <a:rPr lang="es-ES" dirty="0" err="1" smtClean="0"/>
              <a:t>Incubador</a:t>
            </a:r>
            <a:r>
              <a:rPr lang="es-ES" dirty="0" smtClean="0"/>
              <a:t> de nuevas relaciones</a:t>
            </a:r>
          </a:p>
          <a:p>
            <a:r>
              <a:rPr lang="es-ES" dirty="0" smtClean="0"/>
              <a:t>Alquiler para </a:t>
            </a:r>
            <a:r>
              <a:rPr lang="es-ES" i="1" dirty="0" err="1" smtClean="0"/>
              <a:t>co-working</a:t>
            </a:r>
            <a:r>
              <a:rPr lang="es-ES" dirty="0" smtClean="0"/>
              <a:t> ayuda a la sostenibilidad económica (y social) del TC</a:t>
            </a:r>
          </a:p>
          <a:p>
            <a:r>
              <a:rPr lang="es-ES" dirty="0" smtClean="0"/>
              <a:t>El dinamizador como  valor añadido para las empresas que asistan al TC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1" dirty="0" smtClean="0"/>
              <a:t>Co-</a:t>
            </a:r>
            <a:r>
              <a:rPr lang="es-ES" i="1" dirty="0" err="1" smtClean="0"/>
              <a:t>working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2236940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Franquicia (marca)</a:t>
            </a:r>
          </a:p>
          <a:p>
            <a:r>
              <a:rPr lang="es-ES" dirty="0" err="1" smtClean="0"/>
              <a:t>Hubs</a:t>
            </a:r>
            <a:r>
              <a:rPr lang="es-ES" dirty="0" smtClean="0"/>
              <a:t> </a:t>
            </a:r>
            <a:r>
              <a:rPr lang="es-ES" dirty="0"/>
              <a:t>: redes nacionales o </a:t>
            </a:r>
            <a:r>
              <a:rPr lang="es-ES" dirty="0" smtClean="0"/>
              <a:t>regionales</a:t>
            </a:r>
          </a:p>
          <a:p>
            <a:endParaRPr lang="es-ES" dirty="0"/>
          </a:p>
          <a:p>
            <a:r>
              <a:rPr lang="es-ES" dirty="0" smtClean="0"/>
              <a:t>Servicios de e-gobierno</a:t>
            </a:r>
          </a:p>
          <a:p>
            <a:r>
              <a:rPr lang="es-ES" dirty="0" smtClean="0"/>
              <a:t>Servicios en la nube</a:t>
            </a:r>
          </a:p>
          <a:p>
            <a:r>
              <a:rPr lang="es-ES" dirty="0" smtClean="0"/>
              <a:t>Formación (e-learning)</a:t>
            </a:r>
            <a:endParaRPr lang="es-ES" dirty="0"/>
          </a:p>
          <a:p>
            <a:r>
              <a:rPr lang="es-ES" dirty="0" smtClean="0"/>
              <a:t>Software 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Telecentros 3.0: canales de distribución de productos y servicios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3834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Telecentros </a:t>
            </a:r>
            <a:r>
              <a:rPr lang="es-ES" dirty="0" smtClean="0"/>
              <a:t>3.0 </a:t>
            </a:r>
            <a:r>
              <a:rPr lang="es-ES" dirty="0"/>
              <a:t>con impresoras 3D</a:t>
            </a:r>
          </a:p>
          <a:p>
            <a:r>
              <a:rPr lang="es-ES" dirty="0" smtClean="0"/>
              <a:t>Impresión y fabricación en 3D (The Economist, 21 Abril, 2012)</a:t>
            </a:r>
          </a:p>
          <a:p>
            <a:r>
              <a:rPr lang="es-ES" dirty="0" smtClean="0"/>
              <a:t>Democratizar participación en 3ra Revolución Industrial</a:t>
            </a:r>
          </a:p>
          <a:p>
            <a:r>
              <a:rPr lang="es-ES" dirty="0" smtClean="0"/>
              <a:t>Del taller en el </a:t>
            </a:r>
            <a:r>
              <a:rPr lang="es-ES" dirty="0" err="1" smtClean="0"/>
              <a:t>garage</a:t>
            </a:r>
            <a:r>
              <a:rPr lang="es-ES" dirty="0" smtClean="0"/>
              <a:t> al telecentro con impresora 3D</a:t>
            </a:r>
          </a:p>
          <a:p>
            <a:r>
              <a:rPr lang="es-ES" dirty="0" smtClean="0"/>
              <a:t>Ideal para zonas rurales – obtener componentes de manufactura o prototipos</a:t>
            </a:r>
          </a:p>
          <a:p>
            <a:r>
              <a:rPr lang="es-ES" dirty="0" smtClean="0"/>
              <a:t>Generación de capacidades técnicas – más que </a:t>
            </a:r>
            <a:r>
              <a:rPr lang="es-ES" dirty="0" err="1" smtClean="0"/>
              <a:t>empleables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Telecentros 3.0 y la Tercera Revolución Industrial</a:t>
            </a:r>
            <a:endParaRPr lang="es-E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96" y="4221088"/>
            <a:ext cx="1697905" cy="2409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9167505"/>
      </p:ext>
    </p:extLst>
  </p:cSld>
  <p:clrMapOvr>
    <a:masterClrMapping/>
  </p:clrMapOvr>
</p:sld>
</file>

<file path=ppt/theme/theme1.xml><?xml version="1.0" encoding="utf-8"?>
<a:theme xmlns:a="http://schemas.openxmlformats.org/drawingml/2006/main" name="Compuesto">
  <a:themeElements>
    <a:clrScheme name="Compuesto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uest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ues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mpuesto">
    <a:dk1>
      <a:sysClr val="windowText" lastClr="000000"/>
    </a:dk1>
    <a:lt1>
      <a:sysClr val="window" lastClr="FFFFFF"/>
    </a:lt1>
    <a:dk2>
      <a:srgbClr val="5B6973"/>
    </a:dk2>
    <a:lt2>
      <a:srgbClr val="E7ECED"/>
    </a:lt2>
    <a:accent1>
      <a:srgbClr val="98C723"/>
    </a:accent1>
    <a:accent2>
      <a:srgbClr val="59B0B9"/>
    </a:accent2>
    <a:accent3>
      <a:srgbClr val="DEAE00"/>
    </a:accent3>
    <a:accent4>
      <a:srgbClr val="B77BB4"/>
    </a:accent4>
    <a:accent5>
      <a:srgbClr val="E0773C"/>
    </a:accent5>
    <a:accent6>
      <a:srgbClr val="A98D63"/>
    </a:accent6>
    <a:hlink>
      <a:srgbClr val="26CBEC"/>
    </a:hlink>
    <a:folHlink>
      <a:srgbClr val="59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5325</TotalTime>
  <Words>1733</Words>
  <Application>Microsoft Office PowerPoint</Application>
  <PresentationFormat>Presentación en pantalla (4:3)</PresentationFormat>
  <Paragraphs>205</Paragraphs>
  <Slides>21</Slides>
  <Notes>3</Notes>
  <HiddenSlides>3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Compuesto</vt:lpstr>
      <vt:lpstr>Telecentros 3.0</vt:lpstr>
      <vt:lpstr>Presentación de PowerPoint</vt:lpstr>
      <vt:lpstr>¿Cómo se llama un telecentro?</vt:lpstr>
      <vt:lpstr>Evolución de los telecentros</vt:lpstr>
      <vt:lpstr>¿Le damos la vuelta al telecentro?</vt:lpstr>
      <vt:lpstr>Diseñando telecentros 3.0</vt:lpstr>
      <vt:lpstr>Los Telecentros tienen el código de los jóvenes</vt:lpstr>
      <vt:lpstr>Bibliotecas públicas : ¿los telecentros de siempre?</vt:lpstr>
      <vt:lpstr>Presentación de PowerPoint</vt:lpstr>
      <vt:lpstr>Telecentros: de la Sociedad de la Información a la Innovación Social</vt:lpstr>
      <vt:lpstr>Telecentros 3.0: modelos de empresa social</vt:lpstr>
      <vt:lpstr>Telecentros y servicios de e-gobierno</vt:lpstr>
      <vt:lpstr>Telecentros, TICs y Educación </vt:lpstr>
      <vt:lpstr>Telecentros, TICs y Educación (II)</vt:lpstr>
      <vt:lpstr>Telecentros 3.0 y Desarrollo Abierto</vt:lpstr>
      <vt:lpstr>Presentación de PowerPoint</vt:lpstr>
      <vt:lpstr>Telecentros 3.0 como aliados de la economía digital en el ámbito rural</vt:lpstr>
      <vt:lpstr>El Telecentro Virtual y las nuevas pymes</vt:lpstr>
      <vt:lpstr>Co-working</vt:lpstr>
      <vt:lpstr>Telecentros 3.0: canales de distribución de productos y servicios</vt:lpstr>
      <vt:lpstr>Telecentros 3.0 y la Tercera Revolución Industrial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Telecentros 3.0</dc:title>
  <dc:creator>Manolo</dc:creator>
  <cp:lastModifiedBy>Manolo</cp:lastModifiedBy>
  <cp:revision>75</cp:revision>
  <dcterms:created xsi:type="dcterms:W3CDTF">2013-09-23T19:48:47Z</dcterms:created>
  <dcterms:modified xsi:type="dcterms:W3CDTF">2013-10-10T16:35:15Z</dcterms:modified>
</cp:coreProperties>
</file>