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66" r:id="rId5"/>
    <p:sldId id="265" r:id="rId6"/>
    <p:sldId id="258" r:id="rId7"/>
    <p:sldId id="259" r:id="rId8"/>
    <p:sldId id="263" r:id="rId9"/>
    <p:sldId id="267" r:id="rId10"/>
    <p:sldId id="268" r:id="rId11"/>
    <p:sldId id="269" r:id="rId12"/>
    <p:sldId id="261" r:id="rId13"/>
    <p:sldId id="270" r:id="rId14"/>
    <p:sldId id="271" r:id="rId15"/>
    <p:sldId id="264" r:id="rId16"/>
    <p:sldId id="272" r:id="rId17"/>
    <p:sldId id="273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575ED34-C70C-4AAD-ACDA-E7AAF561DC69}" type="datetimeFigureOut">
              <a:rPr lang="es-ES" smtClean="0"/>
              <a:pPr/>
              <a:t>23/04/2013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01F12F-E511-45D5-9278-C4880ED6EF9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LOS CUIDADOS A LA INFANCIA  COMO PRIORIDAD NACIONAL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32560" y="2996952"/>
            <a:ext cx="7406640" cy="1944216"/>
          </a:xfrm>
        </p:spPr>
        <p:txBody>
          <a:bodyPr/>
          <a:lstStyle/>
          <a:p>
            <a:r>
              <a:rPr lang="es-ES" dirty="0" smtClean="0"/>
              <a:t>Lic. Pablo Anzalone</a:t>
            </a:r>
          </a:p>
          <a:p>
            <a:r>
              <a:rPr lang="es-ES" dirty="0" smtClean="0"/>
              <a:t>Director de División Salud </a:t>
            </a:r>
          </a:p>
          <a:p>
            <a:r>
              <a:rPr lang="es-ES" dirty="0" smtClean="0"/>
              <a:t>Intendencia de Montevideo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Momento histórico del país y la región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Uruguay  vive un periodo sostenido de crecimiento económico  alcanzando el PBI más alto de su historia.</a:t>
            </a:r>
          </a:p>
          <a:p>
            <a:r>
              <a:rPr lang="es-ES" dirty="0" smtClean="0"/>
              <a:t>La pobreza ha descendido a los niveles más bajos en todas las franjas etarias desde que existen registros. </a:t>
            </a:r>
          </a:p>
          <a:p>
            <a:r>
              <a:rPr lang="es-ES" dirty="0" smtClean="0"/>
              <a:t>En el año 2004  la pobreza global llegaba al 39,9% de la población mientras en 2011 alcanzó a 13,7 %. La indigencia bajó de 4,7 a 0,5% 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Transición demográfica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Uruguay   sufre un proceso de envejecimiento de su población,  con aumento de la expectativa de vida y reducción de los nacimientos.</a:t>
            </a:r>
          </a:p>
          <a:p>
            <a:r>
              <a:rPr lang="es-ES" dirty="0" smtClean="0"/>
              <a:t>Cada vez tenemos menos niños y jóvenes: solo  de  2004 a 2011 tenemos 55 mil menos.</a:t>
            </a:r>
          </a:p>
          <a:p>
            <a:r>
              <a:rPr lang="es-ES" dirty="0" smtClean="0"/>
              <a:t> En 1996 tuvimos 59 mil nacimientos mientras en 2010 esta cifra se redujo a 47 mil.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primera infancia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s-ES_tradnl" sz="8000" dirty="0" smtClean="0"/>
              <a:t>El desarrollo en la primera infancia es un determinante de la salud, el bienestar y la capacidad de aprendizaje durante toda la vida.(OMS).</a:t>
            </a:r>
          </a:p>
          <a:p>
            <a:endParaRPr lang="es-ES_tradnl" sz="8000" dirty="0" smtClean="0"/>
          </a:p>
          <a:p>
            <a:r>
              <a:rPr lang="es-ES_tradnl" sz="8000" dirty="0" smtClean="0"/>
              <a:t>El desarrollo del cerebro en los primeros tres años :  al nacer pesa 400gr, al año llega a 1 kg y a los 18 años 1,4 kg.</a:t>
            </a:r>
          </a:p>
          <a:p>
            <a:endParaRPr lang="es-ES_tradnl" sz="8000" dirty="0" smtClean="0"/>
          </a:p>
          <a:p>
            <a:r>
              <a:rPr lang="es-ES_tradnl" sz="8000" dirty="0" smtClean="0"/>
              <a:t> En los primeros dos años  se genera  una parte importante del desarrollo intelectual, emocional, físico/inmunológico y social.</a:t>
            </a:r>
            <a:endParaRPr lang="es-ES" sz="8000" dirty="0" smtClean="0"/>
          </a:p>
          <a:p>
            <a:endParaRPr lang="es-ES_tradnl" sz="8000" dirty="0" smtClean="0"/>
          </a:p>
          <a:p>
            <a:r>
              <a:rPr lang="es-ES_tradnl" sz="8000" dirty="0" smtClean="0"/>
              <a:t>Entre los dos y los cinco años, se construyen  las pilares del aprendizaje posterior, de la educación formal y de las competencias y habilidades  sociales.</a:t>
            </a:r>
          </a:p>
          <a:p>
            <a:endParaRPr lang="es-ES_tradnl" sz="8000" dirty="0" smtClean="0"/>
          </a:p>
          <a:p>
            <a:r>
              <a:rPr lang="es-ES_tradnl" sz="8000" dirty="0" smtClean="0"/>
              <a:t>El desarrollo cerebral y biológico durante los primeros años de vida depende de la calidad de la estimulación que el lactante recibe de su entorno: familia, comunidad y sociedad.</a:t>
            </a:r>
            <a:endParaRPr lang="es-ES" sz="8000" dirty="0" smtClean="0"/>
          </a:p>
          <a:p>
            <a:endParaRPr lang="es-ES_tradnl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Epigenética y Primera Infancia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sz="3400" dirty="0" smtClean="0"/>
              <a:t>Hoy está claro que además de la información codificada en los genes, existen  mecanismos epigenéticos  como la metilación  del ADN y las modificaciones en las proteínas asociadas (histonas) que  tienen un rol esencial en la regulación fisiológica de la expresión de los genes. </a:t>
            </a:r>
          </a:p>
          <a:p>
            <a:endParaRPr lang="es-ES" sz="3400" dirty="0" smtClean="0"/>
          </a:p>
          <a:p>
            <a:r>
              <a:rPr lang="es-ES" sz="3400" dirty="0" smtClean="0"/>
              <a:t>La acción de los factores epigenéticos en el embarazo  y primera infancia ha sido investigada como causante  de predisposición  enfermedades en  la edad adulta.  </a:t>
            </a:r>
          </a:p>
          <a:p>
            <a:endParaRPr lang="es-ES" sz="3400" dirty="0" smtClean="0"/>
          </a:p>
          <a:p>
            <a:r>
              <a:rPr lang="es-ES" sz="3400" dirty="0" smtClean="0"/>
              <a:t>Las alteraciones epigenéticas  no son siempre adversas. Una correcta alimentación materna e infantil  disminuye la posibilidad de aparición de enfermedades como la obesidad, diabetes o cáncer</a:t>
            </a:r>
            <a:r>
              <a:rPr lang="es-ES" dirty="0" smtClean="0"/>
              <a:t>. 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Políticas  hacia la infancia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Generalización de la educación pre escolar</a:t>
            </a:r>
          </a:p>
          <a:p>
            <a:r>
              <a:rPr lang="es-ES" dirty="0" smtClean="0"/>
              <a:t>Asignaciones familiares  </a:t>
            </a:r>
          </a:p>
          <a:p>
            <a:r>
              <a:rPr lang="es-ES" dirty="0" smtClean="0"/>
              <a:t>Programa de salud de  la niñez:  plan aduana hasta los 3 años. </a:t>
            </a:r>
          </a:p>
          <a:p>
            <a:r>
              <a:rPr lang="es-ES" dirty="0" smtClean="0"/>
              <a:t>Ampliación  todavía insuficiente de la cobertura de CAIF</a:t>
            </a:r>
          </a:p>
          <a:p>
            <a:r>
              <a:rPr lang="es-ES" dirty="0" smtClean="0"/>
              <a:t>Programas  para la emergencia social hacia familias : Ingreso Ciudadano, Uruguay Trabaja,  tarjeta Uruguay  Social.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Desigualdades   que se reproducen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/>
              <a:t>Infantilización de la pobreza</a:t>
            </a:r>
            <a:r>
              <a:rPr lang="es-ES" sz="2400" dirty="0" smtClean="0"/>
              <a:t>: mientras  el promedio del país  arroja  cifras  menores al 13 % de pobres, esa cifra aumenta a 26% en los niños  menores de 6 años.</a:t>
            </a:r>
          </a:p>
          <a:p>
            <a:r>
              <a:rPr lang="es-ES" sz="2400" dirty="0" smtClean="0"/>
              <a:t>Si se incorpora la dimensión territorial  las desigualdades aumentan sustantivamente: la pobreza infantil en  la periferia montevideana  llega al 57 % en el municipio A  y a 64%  en el D y en el F .</a:t>
            </a:r>
          </a:p>
          <a:p>
            <a:r>
              <a:rPr lang="es-ES" sz="2400" dirty="0" smtClean="0"/>
              <a:t>Hubo  una caída del porcentaje de pobreza en </a:t>
            </a:r>
            <a:r>
              <a:rPr lang="es-ES" sz="2400" dirty="0" err="1" smtClean="0"/>
              <a:t>ninos</a:t>
            </a:r>
            <a:r>
              <a:rPr lang="es-ES" sz="2400" dirty="0" smtClean="0"/>
              <a:t> de 0 a 5 anos de edad entre 2004 y 2011 de 63,7 a 26,1.</a:t>
            </a:r>
          </a:p>
          <a:p>
            <a:r>
              <a:rPr lang="es-ES" sz="2400" b="1" dirty="0" smtClean="0"/>
              <a:t>Pero la desigualdad en el acceso al bienestar entre niños y adultos persiste.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 smtClean="0"/>
              <a:t>Datos  preocupantes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7624" y="1412776"/>
            <a:ext cx="7499176" cy="5112568"/>
          </a:xfrm>
        </p:spPr>
        <p:txBody>
          <a:bodyPr>
            <a:normAutofit fontScale="47500" lnSpcReduction="20000"/>
          </a:bodyPr>
          <a:lstStyle/>
          <a:p>
            <a:pPr fontAlgn="base"/>
            <a:r>
              <a:rPr lang="es-UY" sz="4400" b="1" dirty="0" smtClean="0"/>
              <a:t>Pobreza infantil menores de 6 años 	     </a:t>
            </a:r>
            <a:r>
              <a:rPr lang="en-GB" sz="4400" b="1" dirty="0" smtClean="0"/>
              <a:t>   	  26,1%</a:t>
            </a:r>
            <a:endParaRPr lang="es-UY" sz="4400" b="1" dirty="0" smtClean="0"/>
          </a:p>
          <a:p>
            <a:pPr fontAlgn="base">
              <a:buNone/>
            </a:pPr>
            <a:endParaRPr lang="en-GB" sz="4400" b="1" dirty="0" smtClean="0"/>
          </a:p>
          <a:p>
            <a:pPr fontAlgn="base"/>
            <a:r>
              <a:rPr lang="en-GB" sz="4400" b="1" dirty="0" smtClean="0"/>
              <a:t>Mortalidad  infantil                                      	8,93/00</a:t>
            </a:r>
            <a:endParaRPr lang="es-UY" sz="4400" b="1" dirty="0" smtClean="0"/>
          </a:p>
          <a:p>
            <a:pPr fontAlgn="base"/>
            <a:endParaRPr lang="en-GB" sz="4400" b="1" dirty="0" smtClean="0"/>
          </a:p>
          <a:p>
            <a:pPr fontAlgn="base"/>
            <a:r>
              <a:rPr lang="en-GB" sz="4400" b="1" dirty="0" smtClean="0"/>
              <a:t>Causas de mortalidad neonatal: </a:t>
            </a:r>
            <a:r>
              <a:rPr lang="es-UY" sz="4400" dirty="0" smtClean="0"/>
              <a:t>Prematurez, más del 60% potencialmente evitables </a:t>
            </a:r>
            <a:endParaRPr lang="es-ES" sz="4400" dirty="0" smtClean="0"/>
          </a:p>
          <a:p>
            <a:pPr fontAlgn="base"/>
            <a:r>
              <a:rPr lang="es-UY" sz="4400" b="1" dirty="0" smtClean="0"/>
              <a:t>Causas de mortalidad post neonatal: </a:t>
            </a:r>
            <a:r>
              <a:rPr lang="es-UY" sz="4400" dirty="0" smtClean="0"/>
              <a:t>60% son en domicilio, más del 70% serían potencialmente  evitables</a:t>
            </a:r>
            <a:endParaRPr lang="es-ES" sz="4400" dirty="0" smtClean="0"/>
          </a:p>
          <a:p>
            <a:pPr fontAlgn="base"/>
            <a:endParaRPr lang="en-GB" sz="4400" b="1" dirty="0" smtClean="0"/>
          </a:p>
          <a:p>
            <a:pPr fontAlgn="base"/>
            <a:r>
              <a:rPr lang="en-GB" sz="4400" b="1" dirty="0" smtClean="0"/>
              <a:t>Embarazos no controlados (datos CHPR)	    6,3%</a:t>
            </a:r>
            <a:endParaRPr lang="es-UY" sz="4400" b="1" dirty="0" smtClean="0"/>
          </a:p>
          <a:p>
            <a:pPr fontAlgn="base"/>
            <a:endParaRPr lang="en-GB" sz="4400" b="1" dirty="0" smtClean="0"/>
          </a:p>
          <a:p>
            <a:pPr fontAlgn="base"/>
            <a:r>
              <a:rPr lang="en-GB" sz="4400" b="1" dirty="0" smtClean="0"/>
              <a:t>Prematurez (datos CHPR)		               12,2%</a:t>
            </a:r>
            <a:endParaRPr lang="es-UY" sz="4400" b="1" dirty="0" smtClean="0"/>
          </a:p>
          <a:p>
            <a:pPr fontAlgn="base"/>
            <a:r>
              <a:rPr lang="es-UY" sz="4400" b="1" dirty="0" smtClean="0"/>
              <a:t>Recién Nacidos con Sífilis Connatal	           </a:t>
            </a:r>
            <a:r>
              <a:rPr lang="en-GB" sz="4400" b="1" dirty="0" smtClean="0"/>
              <a:t>    2,60%</a:t>
            </a:r>
            <a:endParaRPr lang="es-UY" sz="4400" b="1" dirty="0" smtClean="0"/>
          </a:p>
          <a:p>
            <a:pPr fontAlgn="base"/>
            <a:r>
              <a:rPr lang="en-GB" sz="4400" b="1" dirty="0" smtClean="0"/>
              <a:t>Anemia infantil (6 a 23 meses todo el país)           31,5%</a:t>
            </a:r>
            <a:endParaRPr lang="es-UY" sz="4400" b="1" dirty="0" smtClean="0"/>
          </a:p>
          <a:p>
            <a:pPr fontAlgn="base"/>
            <a:r>
              <a:rPr lang="es-UY" sz="4400" b="1" dirty="0" smtClean="0"/>
              <a:t>Retraso en la talla en menores de 24 meses </a:t>
            </a:r>
            <a:r>
              <a:rPr lang="en-GB" sz="4400" b="1" dirty="0" smtClean="0"/>
              <a:t>        10,90%</a:t>
            </a:r>
            <a:endParaRPr lang="es-UY" sz="4400" b="1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Malnutrición en embarazadas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UY" dirty="0" smtClean="0"/>
              <a:t>La malnutrición en las embarazadas tanto por déficit como por exceso  muestra 7%  con bajo peso, 19,8 % con sobrepeso y 8,5 % con obesidad. </a:t>
            </a:r>
            <a:endParaRPr lang="es-UY" dirty="0" smtClean="0"/>
          </a:p>
          <a:p>
            <a:endParaRPr lang="es-UY" dirty="0" smtClean="0"/>
          </a:p>
          <a:p>
            <a:r>
              <a:rPr lang="es-UY" dirty="0" smtClean="0"/>
              <a:t>Un </a:t>
            </a:r>
            <a:r>
              <a:rPr lang="es-UY" dirty="0" smtClean="0"/>
              <a:t>tercio de las adolescentes  que dieron a luz en el Pereira Rossell , 31,6% , tenían bajo peso al inicio del embarazo y 25,6% llegan al parto en esa condición.  El bajo peso influye más en el sector público y el sobrepeso y la obesidad en el sector privado, aumentando  durante el embarazo. </a:t>
            </a:r>
          </a:p>
          <a:p>
            <a:r>
              <a:rPr lang="es-UY" b="1" dirty="0" smtClean="0"/>
              <a:t>Estamos </a:t>
            </a:r>
            <a:r>
              <a:rPr lang="es-UY" b="1" dirty="0" smtClean="0"/>
              <a:t>hablando  de problemas nutricionales serios de la madre y del niño-a que van a determinar  retraso en la talla ,  desnutrición crónica  y obesidad en los niños </a:t>
            </a:r>
            <a:r>
              <a:rPr lang="es-UY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 pesar de los avances sociales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UY" dirty="0" smtClean="0"/>
              <a:t>A pesar de los grandes  avances  sociales y sanitarios  de los últimos años el bajo  peso al nacer (8,7%) y la prematurez  (12,2%)  presentan cifras altas  que no logramos hacer descender.</a:t>
            </a:r>
            <a:endParaRPr lang="es-ES" dirty="0" smtClean="0"/>
          </a:p>
          <a:p>
            <a:r>
              <a:rPr lang="es-UY" dirty="0" smtClean="0"/>
              <a:t>La lactancia materna ha aumentado significativamente, fruto de múltiples esfuerzos (54% en 2003 a 65% en 2011).</a:t>
            </a:r>
          </a:p>
          <a:p>
            <a:r>
              <a:rPr lang="es-UY" dirty="0" smtClean="0"/>
              <a:t>En cambio la anemia  alcanza a 31,5% de todos  los niños , aumentando a 37 y 39 % en los sectores de menores ingresos. </a:t>
            </a:r>
          </a:p>
          <a:p>
            <a:r>
              <a:rPr lang="es-UY" dirty="0" smtClean="0"/>
              <a:t>El  retraso de talla llega al  10,9%  de los niños  y la obesidad  al  9,5%.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Impactos 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UY" dirty="0" smtClean="0"/>
              <a:t>El desarrollo neuronal,  la capacidad de aprendizaje, la salud de los niños/as  están fuertemente vulnerados por estos factores  negativos.  Los déficits  acumulados en  este período influirán en las demás etapas de la vida, generando  mayores patologías y pérdida de calidad de vida  .</a:t>
            </a:r>
          </a:p>
          <a:p>
            <a:pPr>
              <a:buNone/>
            </a:pPr>
            <a:endParaRPr lang="es-UY" dirty="0" smtClean="0"/>
          </a:p>
          <a:p>
            <a:r>
              <a:rPr lang="es-UY" dirty="0" smtClean="0"/>
              <a:t> La pérdida de hábitos de crianza, el debilitamiento de las estructuras  familiares  y la creación de escenarios comunitarios  que reproducen factores de riesgo,  conspiran contra el desarrollo pleno de los gurises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Calibri" pitchFamily="34" charset="0"/>
              </a:rPr>
              <a:t>Problemas   de salud mental  que afectan el desarrollo infantil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25000" lnSpcReduction="20000"/>
          </a:bodyPr>
          <a:lstStyle/>
          <a:p>
            <a:r>
              <a:rPr lang="es-ES" sz="10000" dirty="0" smtClean="0">
                <a:latin typeface="Calibri" pitchFamily="34" charset="0"/>
              </a:rPr>
              <a:t> Un estudio epidemiológico realizado por las </a:t>
            </a:r>
            <a:r>
              <a:rPr lang="es-ES" sz="10000" dirty="0" err="1" smtClean="0">
                <a:latin typeface="Calibri" pitchFamily="34" charset="0"/>
              </a:rPr>
              <a:t>Dras</a:t>
            </a:r>
            <a:r>
              <a:rPr lang="es-ES" sz="10000" dirty="0" smtClean="0">
                <a:latin typeface="Calibri" pitchFamily="34" charset="0"/>
              </a:rPr>
              <a:t> Viola, Garrido y Varela  en 2008   arroja un valor cuantitativo de la magnitud de los problemas en salud mental en los niños de 6 – 11 años, con una prevalencia del 21,9% y  una media de “problemas totales” de 33.9. </a:t>
            </a:r>
          </a:p>
          <a:p>
            <a:endParaRPr lang="es-ES" sz="10000" dirty="0" smtClean="0">
              <a:latin typeface="Calibri" pitchFamily="34" charset="0"/>
            </a:endParaRPr>
          </a:p>
          <a:p>
            <a:r>
              <a:rPr lang="es-ES" sz="10000" dirty="0" smtClean="0">
                <a:latin typeface="Calibri" pitchFamily="34" charset="0"/>
              </a:rPr>
              <a:t>Estos resultados  ubican al Uruguay en el grupo de países de alta prevalencia de problemas en salud mental en la infancia y adolescencia. </a:t>
            </a:r>
          </a:p>
          <a:p>
            <a:pPr>
              <a:buNone/>
            </a:pPr>
            <a:endParaRPr lang="es-ES" sz="10000" dirty="0" smtClean="0">
              <a:latin typeface="Calibri" pitchFamily="34" charset="0"/>
            </a:endParaRPr>
          </a:p>
          <a:p>
            <a:pPr>
              <a:buNone/>
            </a:pPr>
            <a:r>
              <a:rPr lang="es-ES" sz="10000" dirty="0" smtClean="0">
                <a:latin typeface="Calibri" pitchFamily="34" charset="0"/>
              </a:rPr>
              <a:t>     Estas formas de sufrimiento  afectan  el aprendizaje y el desarrollo  de los niños/as. A veces, ritalina mediante, las terapéuticas indicadas agravan los problemas y sus efectos.</a:t>
            </a:r>
          </a:p>
          <a:p>
            <a:pPr>
              <a:buNone/>
            </a:pPr>
            <a:endParaRPr lang="es-ES" dirty="0" smtClean="0">
              <a:latin typeface="Calibri" pitchFamily="34" charset="0"/>
            </a:endParaRPr>
          </a:p>
          <a:p>
            <a:pPr>
              <a:buNone/>
            </a:pPr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Nuevas herramientas ante este contexto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Uruguay Crece  Contigo, Jóvenes en  Red, Equipos Técnicos de Abordaje Familiar.</a:t>
            </a:r>
          </a:p>
          <a:p>
            <a:r>
              <a:rPr lang="es-ES" dirty="0" smtClean="0"/>
              <a:t>Programas “de cercanía”  que comenzaron en 2012 para procurar respuestas más efectivas a las situaciones más críticas.</a:t>
            </a:r>
          </a:p>
          <a:p>
            <a:r>
              <a:rPr lang="es-ES" dirty="0" smtClean="0"/>
              <a:t>La articulación con los servicios instalados en el territorio y en particular las policlínicas y las escuelas, es una de las claves para su desempeño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Compromiso  de todos/as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Fortalecer  las capacidades de las familias en las prácticas de crianza.</a:t>
            </a:r>
          </a:p>
          <a:p>
            <a:r>
              <a:rPr lang="es-ES" dirty="0" smtClean="0"/>
              <a:t>Desarrollar entornos comunitarios  integradores de niños y jóvenes</a:t>
            </a:r>
          </a:p>
          <a:p>
            <a:r>
              <a:rPr lang="es-ES" dirty="0" smtClean="0"/>
              <a:t>Combatir la violencia  en el ámbito doméstico, en la pareja,  en el ámbito  educativo, barrial, deportivo, en las relaciones  sociales , en el bullying o acoso .  </a:t>
            </a:r>
          </a:p>
          <a:p>
            <a:r>
              <a:rPr lang="es-ES" dirty="0" smtClean="0"/>
              <a:t>Asegurar una alimentación saludable  para niños/as  disminuyendo la cantidad de “calorías vacías”,  sal y  grasas trans de la comida chatarra. Así como los azúcares “ líquidos” de los refrescos.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s-ES" dirty="0" smtClean="0"/>
              <a:t>Desafíos estratégicos para el país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412776"/>
            <a:ext cx="8229600" cy="5040560"/>
          </a:xfrm>
          <a:ln>
            <a:noFill/>
          </a:ln>
        </p:spPr>
        <p:txBody>
          <a:bodyPr>
            <a:normAutofit fontScale="32500" lnSpcReduction="20000"/>
          </a:bodyPr>
          <a:lstStyle/>
          <a:p>
            <a:r>
              <a:rPr lang="es-ES" sz="8600" dirty="0" smtClean="0"/>
              <a:t>Asegurar  el pleno ejercicio d</a:t>
            </a:r>
            <a:r>
              <a:rPr lang="es-ES" sz="8600" b="1" dirty="0" smtClean="0"/>
              <a:t>e</a:t>
            </a:r>
            <a:r>
              <a:rPr lang="es-ES" sz="8600" dirty="0" smtClean="0"/>
              <a:t> los derechos de niños y adolescentes, todavía pendientes, es una clave para el desarrollo del país, desde varios enfoques convergentes:</a:t>
            </a:r>
          </a:p>
          <a:p>
            <a:pPr>
              <a:buNone/>
            </a:pPr>
            <a:endParaRPr lang="es-ES" sz="8600" dirty="0" smtClean="0"/>
          </a:p>
          <a:p>
            <a:r>
              <a:rPr lang="es-ES" sz="8600" dirty="0" smtClean="0"/>
              <a:t>a)  </a:t>
            </a:r>
            <a:r>
              <a:rPr lang="es-ES" sz="8600" b="1" dirty="0" smtClean="0"/>
              <a:t>Derechos Humanos </a:t>
            </a:r>
            <a:r>
              <a:rPr lang="es-ES" sz="8600" dirty="0" smtClean="0"/>
              <a:t>:  esenciales para la profundización de la democracia. Las desigualdades cronificadas afectan la calidad de la democracia, generan fracturas sociales.</a:t>
            </a:r>
          </a:p>
          <a:p>
            <a:r>
              <a:rPr lang="es-ES" sz="8600" dirty="0" smtClean="0"/>
              <a:t>b)  </a:t>
            </a:r>
            <a:r>
              <a:rPr lang="es-ES" sz="8600" b="1" dirty="0" smtClean="0"/>
              <a:t>Salud Pública</a:t>
            </a:r>
            <a:r>
              <a:rPr lang="es-ES" sz="8600" dirty="0" smtClean="0"/>
              <a:t>: porque  los cuidados en la primera infancia  influyen sobre la salud en  la edad adulta, mejoran su calidad, previenen enfermedades, disminuyen costos de atención. </a:t>
            </a:r>
          </a:p>
          <a:p>
            <a:pPr>
              <a:buNone/>
            </a:pPr>
            <a:endParaRPr lang="es-ES" sz="9600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Desafíos estratégicos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c )  </a:t>
            </a:r>
            <a:r>
              <a:rPr lang="es-ES" b="1" dirty="0" smtClean="0"/>
              <a:t>Productivo</a:t>
            </a:r>
            <a:r>
              <a:rPr lang="es-ES" dirty="0" smtClean="0"/>
              <a:t>: un modelo de desarrollo sustentable y con equidad requiere recursos humanos  con capacidades e inteligencias múltiples. Cada nueva generación de niños cuyas potencialidades  se pierden  compromete las posibilidades de desarrollo del país.</a:t>
            </a:r>
          </a:p>
          <a:p>
            <a:r>
              <a:rPr lang="es-ES" dirty="0" smtClean="0"/>
              <a:t>d)  </a:t>
            </a:r>
            <a:r>
              <a:rPr lang="es-ES" b="1" dirty="0" smtClean="0"/>
              <a:t>Intergeneracional: </a:t>
            </a:r>
            <a:r>
              <a:rPr lang="es-ES" dirty="0" smtClean="0"/>
              <a:t>un nuevo pacto intergeneracional es necesario para la sustentabilidad de una sociedad  cada vez más envejecida y con menos nacimientos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¿Prioridad nacional 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/>
              <a:t> A pesar de  los esfuerzos  actuales   este es un proceso   abierto cuyos  resultados   todavía  deben ser construidos colectivamente.</a:t>
            </a:r>
          </a:p>
          <a:p>
            <a:pPr>
              <a:buNone/>
            </a:pPr>
            <a:r>
              <a:rPr lang="es-ES" dirty="0" smtClean="0"/>
              <a:t>Es un debate  nacional  donde las conclusiones  están  vinculadas a la generación  de un nuevo  paradigma societario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             GRACIAS  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664</TotalTime>
  <Words>1353</Words>
  <Application>Microsoft Office PowerPoint</Application>
  <PresentationFormat>Presentación en pantalla (4:3)</PresentationFormat>
  <Paragraphs>95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Solsticio</vt:lpstr>
      <vt:lpstr>LOS CUIDADOS A LA INFANCIA  COMO PRIORIDAD NACIONAL</vt:lpstr>
      <vt:lpstr>Momento histórico del país y la región</vt:lpstr>
      <vt:lpstr>Transición demográfica</vt:lpstr>
      <vt:lpstr>La primera infancia</vt:lpstr>
      <vt:lpstr>Epigenética y Primera Infancia</vt:lpstr>
      <vt:lpstr>Políticas  hacia la infancia</vt:lpstr>
      <vt:lpstr>Desigualdades   que se reproducen</vt:lpstr>
      <vt:lpstr>Datos  preocupantes </vt:lpstr>
      <vt:lpstr>Malnutrición en embarazadas</vt:lpstr>
      <vt:lpstr>A pesar de los avances sociales</vt:lpstr>
      <vt:lpstr>Impactos  </vt:lpstr>
      <vt:lpstr>Problemas   de salud mental  que afectan el desarrollo infantil</vt:lpstr>
      <vt:lpstr>Nuevas herramientas ante este contexto</vt:lpstr>
      <vt:lpstr>Compromiso  de todos/as</vt:lpstr>
      <vt:lpstr>Desafíos estratégicos para el país</vt:lpstr>
      <vt:lpstr>Desafíos estratégicos</vt:lpstr>
      <vt:lpstr>¿Prioridad nacional 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CUIDADOS A LA INFANCIA  COMO PRIORIDAD NACIONAL</dc:title>
  <dc:creator>Usuario</dc:creator>
  <cp:lastModifiedBy>Usuario</cp:lastModifiedBy>
  <cp:revision>26</cp:revision>
  <dcterms:created xsi:type="dcterms:W3CDTF">2013-04-22T13:30:35Z</dcterms:created>
  <dcterms:modified xsi:type="dcterms:W3CDTF">2013-04-23T12:17:39Z</dcterms:modified>
</cp:coreProperties>
</file>