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4" autoAdjust="0"/>
    <p:restoredTop sz="94660"/>
  </p:normalViewPr>
  <p:slideViewPr>
    <p:cSldViewPr>
      <p:cViewPr varScale="1">
        <p:scale>
          <a:sx n="69" d="100"/>
          <a:sy n="69" d="100"/>
        </p:scale>
        <p:origin x="-12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90FBD4D-9379-4B9E-B119-1F0CC5E8AB6B}" type="datetimeFigureOut">
              <a:rPr lang="es-ES" smtClean="0"/>
              <a:t>26/11/2014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DC6CF16-F3F4-4DA5-822D-D2CB786ECDD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pfire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pfire.localdomain:444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1º Encuentro de EID </a:t>
            </a:r>
            <a:br>
              <a:rPr lang="es-E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en Unidades de </a:t>
            </a:r>
            <a:br>
              <a:rPr lang="es-E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Internación del INR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437112"/>
            <a:ext cx="5886061" cy="78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Jefatura de Policía de Rivera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255806" y="263691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Centro de Cómputos </a:t>
            </a:r>
          </a:p>
          <a:p>
            <a:r>
              <a:rPr lang="es-ES" dirty="0" smtClean="0"/>
              <a:t>de Rivera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236837" y="4293096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800" dirty="0" smtClean="0"/>
              <a:t>Agte.</a:t>
            </a:r>
            <a:r>
              <a:rPr lang="es-ES" sz="4800" dirty="0" smtClean="0"/>
              <a:t>1</a:t>
            </a:r>
            <a:r>
              <a:rPr lang="es-ES" sz="2800" dirty="0" smtClean="0"/>
              <a:t>era</a:t>
            </a:r>
            <a:r>
              <a:rPr lang="es-ES" sz="3200" dirty="0" smtClean="0"/>
              <a:t>. Martín SILVEIRA</a:t>
            </a:r>
          </a:p>
          <a:p>
            <a:r>
              <a:rPr lang="es-ES" sz="3200" dirty="0" smtClean="0"/>
              <a:t>Agte.</a:t>
            </a:r>
            <a:r>
              <a:rPr lang="es-ES" sz="4800" dirty="0" smtClean="0"/>
              <a:t>1</a:t>
            </a:r>
            <a:r>
              <a:rPr lang="es-ES" sz="3200" dirty="0" smtClean="0"/>
              <a:t>era. William DE LEON</a:t>
            </a:r>
          </a:p>
        </p:txBody>
      </p:sp>
    </p:spTree>
    <p:extLst>
      <p:ext uri="{BB962C8B-B14F-4D97-AF65-F5344CB8AC3E}">
        <p14:creationId xmlns:p14="http://schemas.microsoft.com/office/powerpoint/2010/main" val="377941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SERVIDOR CREADO PARA EL INR (CARANCHO)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Por medio de una Antena instalada por ANTEL en la Torre de la Jefatura de Policía de Rivera de WIFI de 5.8 GHZ de transmisión y otra en el Centro de Reclusión Cerro Carancho, se logro una conexión de red de alta calidad.</a:t>
            </a:r>
          </a:p>
          <a:p>
            <a:r>
              <a:rPr lang="es-ES" dirty="0"/>
              <a:t>En la Jefatura se instalo un servidor Linux IPFIRE.</a:t>
            </a:r>
          </a:p>
          <a:p>
            <a:r>
              <a:rPr lang="es-ES" dirty="0" smtClean="0"/>
              <a:t>Se instalo en la Jefatura un ADSL conectado al servidor Linux.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234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SERVIDOR IPFIRE LINUX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2" y="1528762"/>
            <a:ext cx="76104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2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¿Que es un Servidor y para que sirve?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/>
              <a:t>En informática, un </a:t>
            </a:r>
            <a:r>
              <a:rPr lang="es-ES" b="1" dirty="0"/>
              <a:t>servidor</a:t>
            </a:r>
            <a:r>
              <a:rPr lang="es-ES" dirty="0"/>
              <a:t> es un intersección que, formando parte de una red, provee servicios a otros </a:t>
            </a:r>
            <a:r>
              <a:rPr lang="es-ES" dirty="0" smtClean="0"/>
              <a:t>equipos </a:t>
            </a:r>
            <a:r>
              <a:rPr lang="es-ES" dirty="0"/>
              <a:t>denominados </a:t>
            </a:r>
            <a:r>
              <a:rPr lang="es-ES" dirty="0" smtClean="0"/>
              <a:t>Clientes.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/>
              <a:t>Una computadora en la que se ejecuta un programa que realiza alguna tarea en beneficio de otras aplicaciones llamadas clientes, tanto si se trata de un ordenador central(</a:t>
            </a:r>
            <a:r>
              <a:rPr lang="es-ES" i="1" dirty="0"/>
              <a:t>mainframe</a:t>
            </a:r>
            <a:r>
              <a:rPr lang="es-ES" dirty="0"/>
              <a:t>), un miniordenador, una computadora personal, una </a:t>
            </a:r>
            <a:r>
              <a:rPr lang="es-ES" dirty="0" smtClean="0"/>
              <a:t>PDA; </a:t>
            </a:r>
            <a:r>
              <a:rPr lang="es-ES" dirty="0"/>
              <a:t>sin embargo, hay computadoras destinadas únicamente a proveer los servicios de estos programas: estos son los servidores por </a:t>
            </a:r>
            <a:r>
              <a:rPr lang="es-ES" dirty="0" smtClean="0"/>
              <a:t>excelencia.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84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3" y="692696"/>
            <a:ext cx="6408713" cy="1202485"/>
          </a:xfrm>
        </p:spPr>
        <p:txBody>
          <a:bodyPr>
            <a:normAutofit/>
          </a:bodyPr>
          <a:lstStyle/>
          <a:p>
            <a:r>
              <a:rPr lang="es-ES" sz="3200" dirty="0" smtClean="0"/>
              <a:t>Que servicio utilizamos en el servidor IPFIRE y para que.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2564904"/>
            <a:ext cx="6840760" cy="3240360"/>
          </a:xfrm>
        </p:spPr>
        <p:txBody>
          <a:bodyPr>
            <a:noAutofit/>
          </a:bodyPr>
          <a:lstStyle/>
          <a:p>
            <a:r>
              <a:rPr lang="es-ES" sz="2000" dirty="0" err="1">
                <a:latin typeface="Calibri" pitchFamily="34" charset="0"/>
                <a:cs typeface="Calibri" pitchFamily="34" charset="0"/>
              </a:rPr>
              <a:t>IPFire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 es una distribución Linux </a:t>
            </a:r>
            <a:r>
              <a:rPr lang="es-ES" sz="2000" b="1" dirty="0">
                <a:latin typeface="Calibri" pitchFamily="34" charset="0"/>
                <a:cs typeface="Calibri" pitchFamily="34" charset="0"/>
              </a:rPr>
              <a:t>diseñada específicamente para hacer las funciones de cortafuegos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 (firewall) </a:t>
            </a:r>
            <a:r>
              <a:rPr lang="es-ES" sz="2000" b="1" dirty="0">
                <a:latin typeface="Calibri" pitchFamily="34" charset="0"/>
                <a:cs typeface="Calibri" pitchFamily="34" charset="0"/>
              </a:rPr>
              <a:t>y </a:t>
            </a:r>
            <a:r>
              <a:rPr lang="es-ES" sz="2000" b="1" dirty="0" err="1">
                <a:latin typeface="Calibri" pitchFamily="34" charset="0"/>
                <a:cs typeface="Calibri" pitchFamily="34" charset="0"/>
              </a:rPr>
              <a:t>routing</a:t>
            </a:r>
            <a:r>
              <a:rPr lang="es-ES" sz="2000" b="1" dirty="0">
                <a:latin typeface="Calibri" pitchFamily="34" charset="0"/>
                <a:cs typeface="Calibri" pitchFamily="34" charset="0"/>
              </a:rPr>
              <a:t> en una red local</a:t>
            </a:r>
            <a:r>
              <a:rPr lang="es-ES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r>
              <a:rPr lang="es-ES" sz="2000" dirty="0">
                <a:latin typeface="Calibri" pitchFamily="34" charset="0"/>
                <a:cs typeface="Calibri" pitchFamily="34" charset="0"/>
              </a:rPr>
              <a:t>Gracias a su interfaz web podremos hacer la configuración que se adapte a nuestras necesidades de forma rápida y fácil.</a:t>
            </a:r>
          </a:p>
          <a:p>
            <a:endParaRPr lang="es-ES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es-ES" sz="2000" dirty="0" smtClean="0"/>
              <a:t>La función principal del servidor es bloquear y registrar todos los sitios web que los usuarios entran.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3694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Que equipo necesitamos para crear un servidor IPFIRE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2420888"/>
            <a:ext cx="6196405" cy="3603812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Calibri" pitchFamily="34" charset="0"/>
                <a:cs typeface="Calibri" pitchFamily="34" charset="0"/>
              </a:rPr>
              <a:t>Una de las cualidades de </a:t>
            </a:r>
            <a:r>
              <a:rPr lang="es-ES" sz="2000" dirty="0" err="1">
                <a:latin typeface="Calibri" pitchFamily="34" charset="0"/>
                <a:cs typeface="Calibri" pitchFamily="34" charset="0"/>
              </a:rPr>
              <a:t>IPFire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 es que es un </a:t>
            </a:r>
            <a:r>
              <a:rPr lang="es-ES" sz="2000" b="1" dirty="0">
                <a:latin typeface="Calibri" pitchFamily="34" charset="0"/>
                <a:cs typeface="Calibri" pitchFamily="34" charset="0"/>
              </a:rPr>
              <a:t>sistema operativo que funciona con muy pocos recursos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, con tan sólo 128MB de memoria RAM podremos empezar a funcionar con él, aunque si utilizamos todas las opciones y tenemos muchos equipos conectados, deberemos ampliar la capacidad de procesamiento y memoria del sistema.</a:t>
            </a:r>
          </a:p>
          <a:p>
            <a:endParaRPr lang="es-ES" sz="2000" dirty="0" smtClean="0"/>
          </a:p>
          <a:p>
            <a:r>
              <a:rPr lang="es-ES" sz="2000" dirty="0" smtClean="0"/>
              <a:t>2 tarjetas de red PCI o PCI </a:t>
            </a:r>
            <a:r>
              <a:rPr lang="es-ES" sz="2000" dirty="0" err="1" smtClean="0"/>
              <a:t>Xpress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92760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Cómo configurar la distribución </a:t>
            </a:r>
            <a:r>
              <a:rPr lang="es-ES" dirty="0" err="1" smtClean="0"/>
              <a:t>IPFire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2420888"/>
            <a:ext cx="6196405" cy="2304256"/>
          </a:xfrm>
        </p:spPr>
        <p:txBody>
          <a:bodyPr/>
          <a:lstStyle/>
          <a:p>
            <a:r>
              <a:rPr lang="es-ES" dirty="0" smtClean="0"/>
              <a:t>Realizamos un </a:t>
            </a:r>
            <a:r>
              <a:rPr lang="es-ES" dirty="0" err="1" smtClean="0"/>
              <a:t>download</a:t>
            </a:r>
            <a:r>
              <a:rPr lang="es-ES" dirty="0" smtClean="0"/>
              <a:t> desde el </a:t>
            </a:r>
            <a:r>
              <a:rPr lang="es-ES" dirty="0"/>
              <a:t>sitio web </a:t>
            </a:r>
            <a:r>
              <a:rPr lang="es-ES" dirty="0">
                <a:hlinkClick r:id="rId2"/>
              </a:rPr>
              <a:t>http://www.ipfire.org</a:t>
            </a:r>
            <a:r>
              <a:rPr lang="es-ES" dirty="0" smtClean="0">
                <a:hlinkClick r:id="rId2"/>
              </a:rPr>
              <a:t>/</a:t>
            </a:r>
            <a:r>
              <a:rPr lang="es-ES" dirty="0" smtClean="0"/>
              <a:t>.</a:t>
            </a:r>
          </a:p>
          <a:p>
            <a:r>
              <a:rPr lang="es-ES" dirty="0" smtClean="0"/>
              <a:t>Gravamos un CD del software.</a:t>
            </a:r>
          </a:p>
          <a:p>
            <a:r>
              <a:rPr lang="es-ES" dirty="0" smtClean="0"/>
              <a:t>En el PC destinado para ser el servidor lo instalamos.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17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b="1" dirty="0"/>
              <a:t>Ahora es el turno de configurar los diferentes parámetros de red. Este puede ser el apartado que más problemas cause. En él disponemos de 4 opciones diferentes: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1600" dirty="0"/>
              <a:t>Tipo de configuración de red: En este apartado estableceremos el número de tarjetas de red que vamos a utilizar en </a:t>
            </a:r>
            <a:r>
              <a:rPr lang="es-ES" sz="1600" dirty="0" err="1"/>
              <a:t>IPFire</a:t>
            </a:r>
            <a:r>
              <a:rPr lang="es-ES" sz="1600" dirty="0"/>
              <a:t>. Cada tarjeta de red se identifica con un color (GREEN + RED en nuestro caso).</a:t>
            </a:r>
          </a:p>
          <a:p>
            <a:r>
              <a:rPr lang="es-ES" sz="1600" dirty="0"/>
              <a:t>Drivers y asignación de tarjetas: Desde </a:t>
            </a:r>
            <a:r>
              <a:rPr lang="es-ES" sz="1400" dirty="0"/>
              <a:t>este</a:t>
            </a:r>
            <a:r>
              <a:rPr lang="es-ES" sz="1600" dirty="0"/>
              <a:t> </a:t>
            </a:r>
            <a:r>
              <a:rPr lang="es-ES" sz="1600" dirty="0" smtClean="0"/>
              <a:t>apartado </a:t>
            </a:r>
            <a:r>
              <a:rPr lang="es-ES" sz="1600" dirty="0"/>
              <a:t>debemos asociar una tarjeta de red física a cada una de las que hayamos configurado en el apartado anterior. (GREEN = Gigabit Ethernet 1, RED = Gigabit Ethernet 2, por ejemplo).</a:t>
            </a:r>
          </a:p>
          <a:p>
            <a:r>
              <a:rPr lang="es-ES" sz="1600" dirty="0"/>
              <a:t>Configuración de direcciones: Aquí configuraremos una dirección IP a cada una de las tarjetas anteriores.</a:t>
            </a:r>
          </a:p>
          <a:p>
            <a:r>
              <a:rPr lang="es-ES" sz="1600" dirty="0"/>
              <a:t>Configuraciones de DNS y puerta de enlace: A la hora de conectarnos a internet debemos configurar una puerta de enlace y unos DNS a nuestro </a:t>
            </a:r>
            <a:r>
              <a:rPr lang="es-ES" sz="1600" dirty="0" err="1"/>
              <a:t>IPFire</a:t>
            </a:r>
            <a:r>
              <a:rPr lang="es-E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896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62" y="1695450"/>
            <a:ext cx="623887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1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Como entramos al Servidor </a:t>
            </a:r>
            <a:r>
              <a:rPr lang="es-ES" dirty="0" err="1" smtClean="0"/>
              <a:t>via</a:t>
            </a:r>
            <a:r>
              <a:rPr lang="es-ES" dirty="0" smtClean="0"/>
              <a:t> WEB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sz="2000" dirty="0" smtClean="0"/>
              <a:t>En un navegador que se encuentra en la misma red que estamos trabajando colocamos la siguiente dirección:</a:t>
            </a:r>
          </a:p>
          <a:p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>
                <a:hlinkClick r:id="rId2"/>
              </a:rPr>
              <a:t>https</a:t>
            </a:r>
            <a:r>
              <a:rPr lang="es-ES" sz="2000" dirty="0">
                <a:hlinkClick r:id="rId2"/>
              </a:rPr>
              <a:t>://</a:t>
            </a:r>
            <a:r>
              <a:rPr lang="es-ES" sz="2000" dirty="0" smtClean="0">
                <a:hlinkClick r:id="rId2"/>
              </a:rPr>
              <a:t>ipfire.localdomain:444</a:t>
            </a:r>
            <a:r>
              <a:rPr lang="es-ES" sz="2000" dirty="0" smtClean="0"/>
              <a:t> o el IP que determinamos 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A </a:t>
            </a:r>
            <a:r>
              <a:rPr lang="es-ES" sz="2000" dirty="0"/>
              <a:t>continuación nos pedirá un nombre de usuario y una contraseña desde el que vamos a configurar nuestra suite. Lo introducimos y accedemos al panel de configuración. (Usuario: </a:t>
            </a:r>
            <a:r>
              <a:rPr lang="es-ES" sz="2000" dirty="0" err="1"/>
              <a:t>admin</a:t>
            </a:r>
            <a:r>
              <a:rPr lang="es-ES" sz="2000" dirty="0"/>
              <a:t>. Contraseña: la especificada anteriormente).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41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62" y="1524000"/>
            <a:ext cx="62388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ES" sz="1800" dirty="0"/>
              <a:t>En la pestaña “red” encontraremos todas las opciones correspondientes a las conexiones de red de nuestra suite de seguridad.</a:t>
            </a:r>
            <a:br>
              <a:rPr lang="es-ES" sz="1800" dirty="0"/>
            </a:br>
            <a:endParaRPr lang="es-ES" sz="18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383" y="1844824"/>
            <a:ext cx="5904656" cy="408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0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Podemos configurar y consultar los siguientes apartados desde esta pestaña de red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dirty="0"/>
          </a:p>
          <a:p>
            <a:r>
              <a:rPr lang="es-ES" dirty="0" err="1"/>
              <a:t>Webproxy</a:t>
            </a:r>
            <a:endParaRPr lang="es-ES" dirty="0"/>
          </a:p>
          <a:p>
            <a:r>
              <a:rPr lang="es-ES" dirty="0"/>
              <a:t>Filtro de contenido</a:t>
            </a:r>
          </a:p>
          <a:p>
            <a:r>
              <a:rPr lang="es-ES" dirty="0"/>
              <a:t>Acelerador de descargas</a:t>
            </a:r>
          </a:p>
          <a:p>
            <a:r>
              <a:rPr lang="es-ES" dirty="0"/>
              <a:t>Servidor DHCP</a:t>
            </a:r>
          </a:p>
          <a:p>
            <a:r>
              <a:rPr lang="es-ES" dirty="0"/>
              <a:t>Planificador de conexiones</a:t>
            </a:r>
          </a:p>
          <a:p>
            <a:r>
              <a:rPr lang="es-ES" dirty="0"/>
              <a:t>Editar Hosts</a:t>
            </a:r>
          </a:p>
          <a:p>
            <a:r>
              <a:rPr lang="es-ES" dirty="0" err="1"/>
              <a:t>Static</a:t>
            </a:r>
            <a:r>
              <a:rPr lang="es-ES" dirty="0"/>
              <a:t> </a:t>
            </a:r>
            <a:r>
              <a:rPr lang="es-ES" dirty="0" err="1"/>
              <a:t>routes</a:t>
            </a:r>
            <a:endParaRPr lang="es-ES" dirty="0"/>
          </a:p>
          <a:p>
            <a:r>
              <a:rPr lang="es-ES" dirty="0"/>
              <a:t>Alias</a:t>
            </a:r>
          </a:p>
          <a:p>
            <a:r>
              <a:rPr lang="es-ES" dirty="0"/>
              <a:t>Asignar dirección MAC</a:t>
            </a:r>
          </a:p>
          <a:p>
            <a:r>
              <a:rPr lang="es-ES" dirty="0"/>
              <a:t>Wake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Lan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753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opción WEBPROXY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2060848"/>
            <a:ext cx="6196405" cy="3891844"/>
          </a:xfrm>
        </p:spPr>
        <p:txBody>
          <a:bodyPr>
            <a:noAutofit/>
          </a:bodyPr>
          <a:lstStyle/>
          <a:p>
            <a:pPr algn="just"/>
            <a:r>
              <a:rPr lang="es-ES" sz="1800" dirty="0"/>
              <a:t>Un proxy web puede ser utilizado por muchas razones, </a:t>
            </a:r>
            <a:r>
              <a:rPr lang="es-ES" sz="1800" dirty="0" smtClean="0"/>
              <a:t>sin embargo </a:t>
            </a:r>
            <a:r>
              <a:rPr lang="es-ES" sz="1800" dirty="0"/>
              <a:t>la mas común es para minimizar el tráfico de Internet en una LAN con </a:t>
            </a:r>
            <a:r>
              <a:rPr lang="es-ES" sz="1800" dirty="0" smtClean="0"/>
              <a:t>múltiples </a:t>
            </a:r>
            <a:r>
              <a:rPr lang="es-ES" sz="1800" dirty="0"/>
              <a:t>computadores. En una red sin un proxy, cada vez que un PC cliente visita un sitio web, este debe descargar el contenido e </a:t>
            </a:r>
            <a:r>
              <a:rPr lang="es-ES" sz="1800" dirty="0" smtClean="0"/>
              <a:t>imágenes </a:t>
            </a:r>
            <a:r>
              <a:rPr lang="es-ES" sz="1800" dirty="0"/>
              <a:t>desde el sitio web. </a:t>
            </a:r>
            <a:endParaRPr lang="es-ES" sz="1800" dirty="0" smtClean="0"/>
          </a:p>
          <a:p>
            <a:pPr algn="just"/>
            <a:r>
              <a:rPr lang="es-ES" sz="1800" dirty="0" smtClean="0"/>
              <a:t>Si </a:t>
            </a:r>
            <a:r>
              <a:rPr lang="es-ES" sz="1800" dirty="0"/>
              <a:t>un segundo PC visita el mismo sitio, este contenido </a:t>
            </a:r>
            <a:r>
              <a:rPr lang="es-ES" sz="1800" dirty="0" smtClean="0"/>
              <a:t>idéntico </a:t>
            </a:r>
            <a:r>
              <a:rPr lang="es-ES" sz="1800" dirty="0"/>
              <a:t>es descargado nuevamente. Cuando se utiliza un proxy, este guarda el contenido de manera local y en cada acceso sucesivo a esta página, esta </a:t>
            </a:r>
            <a:r>
              <a:rPr lang="es-ES" sz="1800" dirty="0" smtClean="0"/>
              <a:t>será </a:t>
            </a:r>
            <a:r>
              <a:rPr lang="es-ES" sz="1800" dirty="0"/>
              <a:t>cargada desde el proxy en lugar de hacerlo desde Internet</a:t>
            </a:r>
            <a:r>
              <a:rPr lang="es-ES" sz="1800" dirty="0" smtClean="0"/>
              <a:t>.</a:t>
            </a:r>
          </a:p>
          <a:p>
            <a:pPr algn="just"/>
            <a:r>
              <a:rPr lang="es-ES" sz="1800" dirty="0" smtClean="0"/>
              <a:t>Por la opción WEBPROXY podemos realizar el bloqueo de los sitios web que los usuarios no están habilitados.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70169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1858</TotalTime>
  <Words>604</Words>
  <Application>Microsoft Office PowerPoint</Application>
  <PresentationFormat>Presentación en pantalla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Chincheta</vt:lpstr>
      <vt:lpstr>1º Encuentro de EID  en Unidades de  Internación del INR</vt:lpstr>
      <vt:lpstr>Jefatura de Policía de Rivera</vt:lpstr>
      <vt:lpstr>SERVIDOR CREADO PARA EL INR (CARANCHO)</vt:lpstr>
      <vt:lpstr>SERVIDOR IPFIRE LINUX</vt:lpstr>
      <vt:lpstr>¿Que es un Servidor y para que sirve?</vt:lpstr>
      <vt:lpstr>Que servicio utilizamos en el servidor IPFIRE y para que.</vt:lpstr>
      <vt:lpstr>Que equipo necesitamos para crear un servidor IPFIRE</vt:lpstr>
      <vt:lpstr>Cómo configurar la distribución IPFire</vt:lpstr>
      <vt:lpstr>Ahora es el turno de configurar los diferentes parámetros de red. Este puede ser el apartado que más problemas cause. En él disponemos de 4 opciones diferentes:</vt:lpstr>
      <vt:lpstr>Presentación de PowerPoint</vt:lpstr>
      <vt:lpstr>Como entramos al Servidor via WEB</vt:lpstr>
      <vt:lpstr>Presentación de PowerPoint</vt:lpstr>
      <vt:lpstr>En la pestaña “red” encontraremos todas las opciones correspondientes a las conexiones de red de nuestra suite de seguridad. </vt:lpstr>
      <vt:lpstr>Podemos configurar y consultar los siguientes apartados desde esta pestaña de red.</vt:lpstr>
      <vt:lpstr>La opción WEBPROXY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MARTIN PC</dc:creator>
  <cp:lastModifiedBy>MARTIN PC</cp:lastModifiedBy>
  <cp:revision>29</cp:revision>
  <dcterms:created xsi:type="dcterms:W3CDTF">2014-11-07T10:56:58Z</dcterms:created>
  <dcterms:modified xsi:type="dcterms:W3CDTF">2014-11-26T13:12:23Z</dcterms:modified>
</cp:coreProperties>
</file>